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0" r:id="rId1"/>
  </p:sldMasterIdLst>
  <p:sldIdLst>
    <p:sldId id="268" r:id="rId2"/>
    <p:sldId id="267" r:id="rId3"/>
    <p:sldId id="269" r:id="rId4"/>
    <p:sldId id="277" r:id="rId5"/>
    <p:sldId id="256" r:id="rId6"/>
    <p:sldId id="272" r:id="rId7"/>
    <p:sldId id="270" r:id="rId8"/>
    <p:sldId id="271" r:id="rId9"/>
    <p:sldId id="281" r:id="rId10"/>
    <p:sldId id="278" r:id="rId11"/>
    <p:sldId id="279" r:id="rId12"/>
    <p:sldId id="280" r:id="rId13"/>
    <p:sldId id="273" r:id="rId14"/>
    <p:sldId id="274" r:id="rId15"/>
    <p:sldId id="275" r:id="rId16"/>
    <p:sldId id="276" r:id="rId17"/>
    <p:sldId id="264"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66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7" d="100"/>
          <a:sy n="87" d="100"/>
        </p:scale>
        <p:origin x="1164" y="60"/>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fr-FR"/>
              <a:t>Modifiez le style du titre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a:t>Modifiez le style des sous-titres du masque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5BCAD085-E8A6-8845-BD4E-CB4CCA059FC4}" type="datetimeFigureOut">
              <a:rPr lang="en-US" smtClean="0"/>
              <a:t>10/11/2025</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C1FF6DA9-008F-8B48-92A6-B652298478BF}" type="slidenum">
              <a:rPr lang="en-US" smtClean="0"/>
              <a:t>‹N°›</a:t>
            </a:fld>
            <a:endParaRPr lang="en-US"/>
          </a:p>
        </p:txBody>
      </p:sp>
    </p:spTree>
    <p:extLst>
      <p:ext uri="{BB962C8B-B14F-4D97-AF65-F5344CB8AC3E}">
        <p14:creationId xmlns:p14="http://schemas.microsoft.com/office/powerpoint/2010/main" val="705080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889437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5BCAD085-E8A6-8845-BD4E-CB4CCA059FC4}" type="datetimeFigureOut">
              <a:rPr lang="en-US" smtClean="0"/>
              <a:t>10/11/2025</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C1FF6DA9-008F-8B48-92A6-B652298478BF}" type="slidenum">
              <a:rPr lang="en-US" smtClean="0"/>
              <a:t>‹N°›</a:t>
            </a:fld>
            <a:endParaRPr lang="en-US"/>
          </a:p>
        </p:txBody>
      </p:sp>
    </p:spTree>
    <p:extLst>
      <p:ext uri="{BB962C8B-B14F-4D97-AF65-F5344CB8AC3E}">
        <p14:creationId xmlns:p14="http://schemas.microsoft.com/office/powerpoint/2010/main" val="115520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fr-FR"/>
              <a:t>Modifiez le style du titre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10/11/2025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4137124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fr-FR"/>
              <a:t>Modifiez le style du titre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5BCAD085-E8A6-8845-BD4E-CB4CCA059FC4}" type="datetimeFigureOut">
              <a:rPr lang="en-US" smtClean="0"/>
              <a:t>10/11/2025</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C1FF6DA9-008F-8B48-92A6-B652298478BF}" type="slidenum">
              <a:rPr lang="en-US" smtClean="0"/>
              <a:t>‹N°›</a:t>
            </a:fld>
            <a:endParaRPr lang="en-US"/>
          </a:p>
        </p:txBody>
      </p:sp>
    </p:spTree>
    <p:extLst>
      <p:ext uri="{BB962C8B-B14F-4D97-AF65-F5344CB8AC3E}">
        <p14:creationId xmlns:p14="http://schemas.microsoft.com/office/powerpoint/2010/main" val="3615603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fr-FR"/>
              <a:t>Modifiez le style du titre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10/11/2025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108097148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fr-FR"/>
              <a:t>Modifiez le style du titre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10/11/2025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8106528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BCAD085-E8A6-8845-BD4E-CB4CCA059FC4}" type="datetimeFigureOut">
              <a:rPr lang="en-US" smtClean="0"/>
              <a:t>10/11/2025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‹N°›</a:t>
            </a:fld>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fr-FR"/>
              <a:t>Modifiez le style du titre</a:t>
            </a:r>
            <a:endParaRPr lang="en-US" dirty="0"/>
          </a:p>
        </p:txBody>
      </p:sp>
    </p:spTree>
    <p:extLst>
      <p:ext uri="{BB962C8B-B14F-4D97-AF65-F5344CB8AC3E}">
        <p14:creationId xmlns:p14="http://schemas.microsoft.com/office/powerpoint/2010/main" val="563820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35204714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fr-FR"/>
              <a:t>Modifiez le style du titre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5BCAD085-E8A6-8845-BD4E-CB4CCA059FC4}" type="datetimeFigureOut">
              <a:rPr lang="en-US" smtClean="0"/>
              <a:t>10/11/2025</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C1FF6DA9-008F-8B48-92A6-B652298478BF}" type="slidenum">
              <a:rPr lang="en-US" smtClean="0"/>
              <a:t>‹N°›</a:t>
            </a:fld>
            <a:endParaRPr lang="en-US"/>
          </a:p>
        </p:txBody>
      </p:sp>
    </p:spTree>
    <p:extLst>
      <p:ext uri="{BB962C8B-B14F-4D97-AF65-F5344CB8AC3E}">
        <p14:creationId xmlns:p14="http://schemas.microsoft.com/office/powerpoint/2010/main" val="2706350771"/>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fr-FR"/>
              <a:t>Modifiez le style du titre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a:t>Cliquez sur l'icône pour ajouter une image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5BCAD085-E8A6-8845-BD4E-CB4CCA059FC4}" type="datetimeFigureOut">
              <a:rPr lang="en-US" smtClean="0"/>
              <a:t>10/11/2025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a:t>
            </a:fld>
            <a:endParaRPr lang="en-US"/>
          </a:p>
        </p:txBody>
      </p:sp>
    </p:spTree>
    <p:extLst>
      <p:ext uri="{BB962C8B-B14F-4D97-AF65-F5344CB8AC3E}">
        <p14:creationId xmlns:p14="http://schemas.microsoft.com/office/powerpoint/2010/main" val="28025441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fr-FR"/>
              <a:t>Modifiez le style du titre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5BCAD085-E8A6-8845-BD4E-CB4CCA059FC4}" type="datetimeFigureOut">
              <a:rPr lang="en-US" smtClean="0"/>
              <a:t>10/11/2025</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C1FF6DA9-008F-8B48-92A6-B652298478BF}" type="slidenum">
              <a:rPr lang="en-US" smtClean="0"/>
              <a:t>‹N°›</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250111940"/>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www.e-naxos.com/blog%20pour%20acc&#233;der%20&#224;%20Dot.Blog" TargetMode="External"/><Relationship Id="rId2" Type="http://schemas.openxmlformats.org/officeDocument/2006/relationships/hyperlink" Target="mailto:odahan@gmail.com" TargetMode="Externa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hyperlink" Target="http://www.e-naxos.com/blog" TargetMode="External"/><Relationship Id="rId4" Type="http://schemas.openxmlformats.org/officeDocument/2006/relationships/hyperlink" Target="mailto:odahan@gmail.com"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www.e-naxos.com/blog%20pour%20acc&#233;der%20&#224;%20Dot.Blog" TargetMode="External"/><Relationship Id="rId2" Type="http://schemas.openxmlformats.org/officeDocument/2006/relationships/hyperlink" Target="mailto:odahan@gmail.com" TargetMode="Externa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ollama.com/library" TargetMode="External"/><Relationship Id="rId2" Type="http://schemas.openxmlformats.org/officeDocument/2006/relationships/hyperlink" Target="https://ollama.com/"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hyperlink" Target="http://www.e-naxos.com/blog" TargetMode="External"/><Relationship Id="rId4" Type="http://schemas.openxmlformats.org/officeDocument/2006/relationships/hyperlink" Target="mailto:odahan@gmail.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7B633AE-D465-1F6B-133E-BE439EDDF6C2}"/>
              </a:ext>
            </a:extLst>
          </p:cNvPr>
          <p:cNvSpPr>
            <a:spLocks noGrp="1"/>
          </p:cNvSpPr>
          <p:nvPr>
            <p:ph type="title"/>
          </p:nvPr>
        </p:nvSpPr>
        <p:spPr/>
        <p:txBody>
          <a:bodyPr/>
          <a:lstStyle/>
          <a:p>
            <a:r>
              <a:rPr lang="fr-FR" dirty="0"/>
              <a:t>Pipeline LOCAL pour AGENT IA et RAG en C# / Dotnet</a:t>
            </a:r>
          </a:p>
        </p:txBody>
      </p:sp>
      <p:pic>
        <p:nvPicPr>
          <p:cNvPr id="5" name="Espace réservé du contenu 4">
            <a:extLst>
              <a:ext uri="{FF2B5EF4-FFF2-40B4-BE49-F238E27FC236}">
                <a16:creationId xmlns:a16="http://schemas.microsoft.com/office/drawing/2014/main" id="{1B6B7A5E-F0F6-1AD7-697A-F69507C76101}"/>
              </a:ext>
            </a:extLst>
          </p:cNvPr>
          <p:cNvPicPr>
            <a:picLocks noGrp="1" noChangeAspect="1"/>
          </p:cNvPicPr>
          <p:nvPr>
            <p:ph idx="1"/>
          </p:nvPr>
        </p:nvPicPr>
        <p:blipFill>
          <a:blip r:embed="rId2"/>
          <a:srcRect/>
          <a:stretch/>
        </p:blipFill>
        <p:spPr>
          <a:xfrm>
            <a:off x="2973744" y="2089945"/>
            <a:ext cx="6244512" cy="416300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ZoneTexte 3">
            <a:extLst>
              <a:ext uri="{FF2B5EF4-FFF2-40B4-BE49-F238E27FC236}">
                <a16:creationId xmlns:a16="http://schemas.microsoft.com/office/drawing/2014/main" id="{1F7DA3DA-74D0-145C-9A97-F0AC72CEDCAC}"/>
              </a:ext>
            </a:extLst>
          </p:cNvPr>
          <p:cNvSpPr txBox="1"/>
          <p:nvPr/>
        </p:nvSpPr>
        <p:spPr>
          <a:xfrm>
            <a:off x="10377890" y="1302556"/>
            <a:ext cx="1093376" cy="369332"/>
          </a:xfrm>
          <a:prstGeom prst="rect">
            <a:avLst/>
          </a:prstGeom>
          <a:noFill/>
        </p:spPr>
        <p:txBody>
          <a:bodyPr wrap="none" rtlCol="0">
            <a:spAutoFit/>
          </a:bodyPr>
          <a:lstStyle/>
          <a:p>
            <a:r>
              <a:rPr lang="fr-FR" dirty="0">
                <a:solidFill>
                  <a:srgbClr val="FFC000"/>
                </a:solidFill>
              </a:rPr>
              <a:t>Partie 1/2</a:t>
            </a:r>
          </a:p>
        </p:txBody>
      </p:sp>
    </p:spTree>
    <p:extLst>
      <p:ext uri="{BB962C8B-B14F-4D97-AF65-F5344CB8AC3E}">
        <p14:creationId xmlns:p14="http://schemas.microsoft.com/office/powerpoint/2010/main" val="668843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8C7ECD-68E8-6059-0B57-B582C32D0A6E}"/>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D8812B85-0A87-9BB1-5D4D-48F30A90FC0D}"/>
              </a:ext>
            </a:extLst>
          </p:cNvPr>
          <p:cNvSpPr>
            <a:spLocks noGrp="1"/>
          </p:cNvSpPr>
          <p:nvPr>
            <p:ph type="title"/>
          </p:nvPr>
        </p:nvSpPr>
        <p:spPr/>
        <p:txBody>
          <a:bodyPr/>
          <a:lstStyle/>
          <a:p>
            <a:r>
              <a:rPr lang="fr-FR" dirty="0"/>
              <a:t>Pipeline LOCAL pour AGENT IA et RAG en C# / Dotnet</a:t>
            </a:r>
          </a:p>
        </p:txBody>
      </p:sp>
      <p:pic>
        <p:nvPicPr>
          <p:cNvPr id="5" name="Espace réservé du contenu 4">
            <a:extLst>
              <a:ext uri="{FF2B5EF4-FFF2-40B4-BE49-F238E27FC236}">
                <a16:creationId xmlns:a16="http://schemas.microsoft.com/office/drawing/2014/main" id="{46C27290-5F2B-80BC-C404-71889644756F}"/>
              </a:ext>
            </a:extLst>
          </p:cNvPr>
          <p:cNvPicPr>
            <a:picLocks noGrp="1" noChangeAspect="1"/>
          </p:cNvPicPr>
          <p:nvPr>
            <p:ph idx="1"/>
          </p:nvPr>
        </p:nvPicPr>
        <p:blipFill>
          <a:blip r:embed="rId2"/>
          <a:srcRect/>
          <a:stretch/>
        </p:blipFill>
        <p:spPr>
          <a:xfrm>
            <a:off x="2973744" y="2089945"/>
            <a:ext cx="6244512" cy="416300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ZoneTexte 3">
            <a:extLst>
              <a:ext uri="{FF2B5EF4-FFF2-40B4-BE49-F238E27FC236}">
                <a16:creationId xmlns:a16="http://schemas.microsoft.com/office/drawing/2014/main" id="{9086490F-5D97-73E0-40B3-49827049DBDF}"/>
              </a:ext>
            </a:extLst>
          </p:cNvPr>
          <p:cNvSpPr txBox="1"/>
          <p:nvPr/>
        </p:nvSpPr>
        <p:spPr>
          <a:xfrm>
            <a:off x="10377890" y="1302556"/>
            <a:ext cx="1093376" cy="369332"/>
          </a:xfrm>
          <a:prstGeom prst="rect">
            <a:avLst/>
          </a:prstGeom>
          <a:noFill/>
        </p:spPr>
        <p:txBody>
          <a:bodyPr wrap="none" rtlCol="0">
            <a:spAutoFit/>
          </a:bodyPr>
          <a:lstStyle/>
          <a:p>
            <a:r>
              <a:rPr lang="fr-FR" dirty="0">
                <a:solidFill>
                  <a:srgbClr val="FFC000"/>
                </a:solidFill>
              </a:rPr>
              <a:t>Partie 2/2</a:t>
            </a:r>
          </a:p>
        </p:txBody>
      </p:sp>
    </p:spTree>
    <p:extLst>
      <p:ext uri="{BB962C8B-B14F-4D97-AF65-F5344CB8AC3E}">
        <p14:creationId xmlns:p14="http://schemas.microsoft.com/office/powerpoint/2010/main" val="1709944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0F6D70-C39E-CF32-1883-B7DC98543B9E}"/>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6DB00B7E-2158-02B7-B39E-EA00A38B7562}"/>
              </a:ext>
            </a:extLst>
          </p:cNvPr>
          <p:cNvSpPr>
            <a:spLocks noGrp="1"/>
          </p:cNvSpPr>
          <p:nvPr>
            <p:ph type="title"/>
          </p:nvPr>
        </p:nvSpPr>
        <p:spPr/>
        <p:txBody>
          <a:bodyPr>
            <a:normAutofit/>
          </a:bodyPr>
          <a:lstStyle/>
          <a:p>
            <a:r>
              <a:rPr lang="fr-FR" sz="2400" dirty="0"/>
              <a:t>Pipeline LOCAL LLM / RAG /Embeddings / </a:t>
            </a:r>
            <a:r>
              <a:rPr lang="fr-FR" sz="2400" dirty="0" err="1"/>
              <a:t>Vector</a:t>
            </a:r>
            <a:r>
              <a:rPr lang="fr-FR" sz="2400" dirty="0"/>
              <a:t> DB / Reranking</a:t>
            </a:r>
          </a:p>
        </p:txBody>
      </p:sp>
      <p:sp>
        <p:nvSpPr>
          <p:cNvPr id="3" name="Espace réservé du contenu 2">
            <a:extLst>
              <a:ext uri="{FF2B5EF4-FFF2-40B4-BE49-F238E27FC236}">
                <a16:creationId xmlns:a16="http://schemas.microsoft.com/office/drawing/2014/main" id="{9184D827-C53A-701D-B434-5EE58C57579C}"/>
              </a:ext>
            </a:extLst>
          </p:cNvPr>
          <p:cNvSpPr>
            <a:spLocks noGrp="1"/>
          </p:cNvSpPr>
          <p:nvPr>
            <p:ph idx="1"/>
          </p:nvPr>
        </p:nvSpPr>
        <p:spPr>
          <a:xfrm>
            <a:off x="581192" y="1932092"/>
            <a:ext cx="11029615" cy="3926708"/>
          </a:xfrm>
        </p:spPr>
        <p:txBody>
          <a:bodyPr>
            <a:normAutofit lnSpcReduction="10000"/>
          </a:bodyPr>
          <a:lstStyle/>
          <a:p>
            <a:pPr marL="0" indent="0">
              <a:buNone/>
            </a:pPr>
            <a:r>
              <a:rPr lang="fr-FR" dirty="0">
                <a:solidFill>
                  <a:schemeClr val="accent1"/>
                </a:solidFill>
              </a:rPr>
              <a:t>Bienvenue dans ce nouvel épisode de la série « IA &amp; C# pour l’entreprise »</a:t>
            </a:r>
            <a:br>
              <a:rPr lang="fr-FR" dirty="0">
                <a:solidFill>
                  <a:schemeClr val="accent1"/>
                </a:solidFill>
              </a:rPr>
            </a:br>
            <a:r>
              <a:rPr lang="fr-FR" i="1" dirty="0">
                <a:solidFill>
                  <a:srgbClr val="00B0F0"/>
                </a:solidFill>
              </a:rPr>
              <a:t>Une approche pragmatique anti sapin-de-Noël !</a:t>
            </a:r>
          </a:p>
          <a:p>
            <a:pPr marL="0" indent="0">
              <a:buNone/>
            </a:pPr>
            <a:br>
              <a:rPr lang="fr-FR" dirty="0"/>
            </a:br>
            <a:r>
              <a:rPr lang="fr-FR" dirty="0"/>
              <a:t>Olivier Dahan</a:t>
            </a:r>
          </a:p>
          <a:p>
            <a:pPr lvl="1"/>
            <a:r>
              <a:rPr lang="fr-FR" dirty="0"/>
              <a:t>Consultant Expert Microsoft (C#, MVVM, MAUI, WPF, IA…)</a:t>
            </a:r>
          </a:p>
          <a:p>
            <a:pPr lvl="1"/>
            <a:r>
              <a:rPr lang="fr-FR" dirty="0"/>
              <a:t>Auteur, conférencier, formateur, architecte, </a:t>
            </a:r>
            <a:r>
              <a:rPr lang="fr-FR" dirty="0" err="1"/>
              <a:t>devops</a:t>
            </a:r>
            <a:endParaRPr lang="fr-FR" dirty="0"/>
          </a:p>
          <a:p>
            <a:pPr lvl="1"/>
            <a:r>
              <a:rPr lang="fr-FR" dirty="0"/>
              <a:t>Microsoft MVP depuis 2009</a:t>
            </a:r>
          </a:p>
          <a:p>
            <a:pPr marL="0" indent="0">
              <a:buNone/>
            </a:pPr>
            <a:r>
              <a:rPr lang="fr-FR" dirty="0"/>
              <a:t>Me contacter</a:t>
            </a:r>
          </a:p>
          <a:p>
            <a:pPr lvl="1"/>
            <a:r>
              <a:rPr lang="fr-FR" dirty="0">
                <a:solidFill>
                  <a:schemeClr val="accent1"/>
                </a:solidFill>
                <a:hlinkClick r:id="rId2">
                  <a:extLst>
                    <a:ext uri="{A12FA001-AC4F-418D-AE19-62706E023703}">
                      <ahyp:hlinkClr xmlns:ahyp="http://schemas.microsoft.com/office/drawing/2018/hyperlinkcolor" val="tx"/>
                    </a:ext>
                  </a:extLst>
                </a:hlinkClick>
              </a:rPr>
              <a:t>odahan@gmail.com</a:t>
            </a:r>
            <a:endParaRPr lang="fr-FR" dirty="0">
              <a:solidFill>
                <a:schemeClr val="accent1"/>
              </a:solidFill>
            </a:endParaRPr>
          </a:p>
          <a:p>
            <a:pPr marL="0" indent="0">
              <a:buNone/>
            </a:pPr>
            <a:r>
              <a:rPr lang="fr-FR" dirty="0"/>
              <a:t>Blog</a:t>
            </a:r>
          </a:p>
          <a:p>
            <a:pPr lvl="1"/>
            <a:r>
              <a:rPr lang="fr-FR" dirty="0">
                <a:solidFill>
                  <a:schemeClr val="accent1"/>
                </a:solidFill>
                <a:hlinkClick r:id="rId3">
                  <a:extLst>
                    <a:ext uri="{A12FA001-AC4F-418D-AE19-62706E023703}">
                      <ahyp:hlinkClr xmlns:ahyp="http://schemas.microsoft.com/office/drawing/2018/hyperlinkcolor" val="tx"/>
                    </a:ext>
                  </a:extLst>
                </a:hlinkClick>
              </a:rPr>
              <a:t>www.e-naxos.com/blog</a:t>
            </a:r>
            <a:r>
              <a:rPr lang="fr-FR" dirty="0">
                <a:solidFill>
                  <a:srgbClr val="828282"/>
                </a:solidFill>
                <a:hlinkClick r:id="rId3">
                  <a:extLst>
                    <a:ext uri="{A12FA001-AC4F-418D-AE19-62706E023703}">
                      <ahyp:hlinkClr xmlns:ahyp="http://schemas.microsoft.com/office/drawing/2018/hyperlinkcolor" val="tx"/>
                    </a:ext>
                  </a:extLst>
                </a:hlinkClick>
              </a:rPr>
              <a:t> pour accéder à Dot.Blog</a:t>
            </a:r>
            <a:r>
              <a:rPr lang="fr-FR" dirty="0"/>
              <a:t> (plus de 1300 articles)</a:t>
            </a:r>
          </a:p>
        </p:txBody>
      </p:sp>
      <p:pic>
        <p:nvPicPr>
          <p:cNvPr id="5" name="Image 4">
            <a:extLst>
              <a:ext uri="{FF2B5EF4-FFF2-40B4-BE49-F238E27FC236}">
                <a16:creationId xmlns:a16="http://schemas.microsoft.com/office/drawing/2014/main" id="{D9A8262A-6CD9-829A-9EB3-A685A7CD9DD1}"/>
              </a:ext>
            </a:extLst>
          </p:cNvPr>
          <p:cNvPicPr>
            <a:picLocks noChangeAspect="1"/>
          </p:cNvPicPr>
          <p:nvPr/>
        </p:nvPicPr>
        <p:blipFill>
          <a:blip r:embed="rId4"/>
          <a:srcRect/>
          <a:stretch/>
        </p:blipFill>
        <p:spPr>
          <a:xfrm>
            <a:off x="8140017" y="1993816"/>
            <a:ext cx="2774685" cy="4162028"/>
          </a:xfrm>
          <a:prstGeom prst="rect">
            <a:avLst/>
          </a:prstGeom>
          <a:effectLst>
            <a:outerShdw blurRad="76200" dir="18900000" sy="23000" kx="-1200000" algn="bl" rotWithShape="0">
              <a:prstClr val="black">
                <a:alpha val="20000"/>
              </a:prstClr>
            </a:outerShdw>
          </a:effectLst>
        </p:spPr>
      </p:pic>
      <p:sp>
        <p:nvSpPr>
          <p:cNvPr id="9" name="ZoneTexte 8">
            <a:extLst>
              <a:ext uri="{FF2B5EF4-FFF2-40B4-BE49-F238E27FC236}">
                <a16:creationId xmlns:a16="http://schemas.microsoft.com/office/drawing/2014/main" id="{5049FFAF-5608-2C7C-2C97-EB39050E4687}"/>
              </a:ext>
            </a:extLst>
          </p:cNvPr>
          <p:cNvSpPr txBox="1"/>
          <p:nvPr/>
        </p:nvSpPr>
        <p:spPr>
          <a:xfrm>
            <a:off x="581192" y="740571"/>
            <a:ext cx="3885359" cy="461665"/>
          </a:xfrm>
          <a:prstGeom prst="rect">
            <a:avLst/>
          </a:prstGeom>
          <a:noFill/>
        </p:spPr>
        <p:txBody>
          <a:bodyPr wrap="none" rtlCol="0">
            <a:spAutoFit/>
          </a:bodyPr>
          <a:lstStyle/>
          <a:p>
            <a:r>
              <a:rPr lang="fr-FR" sz="2400" dirty="0">
                <a:solidFill>
                  <a:schemeClr val="accent3"/>
                </a:solidFill>
              </a:rPr>
              <a:t>Tout cela en C# avec démos !</a:t>
            </a:r>
          </a:p>
        </p:txBody>
      </p:sp>
      <p:pic>
        <p:nvPicPr>
          <p:cNvPr id="4" name="Image 3">
            <a:extLst>
              <a:ext uri="{FF2B5EF4-FFF2-40B4-BE49-F238E27FC236}">
                <a16:creationId xmlns:a16="http://schemas.microsoft.com/office/drawing/2014/main" id="{88F94825-DC17-D961-4C4C-FDA699C6F133}"/>
              </a:ext>
            </a:extLst>
          </p:cNvPr>
          <p:cNvPicPr>
            <a:picLocks noChangeAspect="1"/>
          </p:cNvPicPr>
          <p:nvPr/>
        </p:nvPicPr>
        <p:blipFill>
          <a:blip r:embed="rId5"/>
          <a:stretch>
            <a:fillRect/>
          </a:stretch>
        </p:blipFill>
        <p:spPr>
          <a:xfrm>
            <a:off x="5153092" y="5913275"/>
            <a:ext cx="1885813" cy="770995"/>
          </a:xfrm>
          <a:prstGeom prst="rect">
            <a:avLst/>
          </a:prstGeom>
        </p:spPr>
      </p:pic>
    </p:spTree>
    <p:extLst>
      <p:ext uri="{BB962C8B-B14F-4D97-AF65-F5344CB8AC3E}">
        <p14:creationId xmlns:p14="http://schemas.microsoft.com/office/powerpoint/2010/main" val="3798233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C1706B-43AF-D101-97ED-9781CD3BDEAF}"/>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01B73EC1-31EF-D2CB-84E4-BF12C4F18FE4}"/>
              </a:ext>
            </a:extLst>
          </p:cNvPr>
          <p:cNvSpPr>
            <a:spLocks noGrp="1"/>
          </p:cNvSpPr>
          <p:nvPr>
            <p:ph type="title"/>
          </p:nvPr>
        </p:nvSpPr>
        <p:spPr/>
        <p:txBody>
          <a:bodyPr/>
          <a:lstStyle/>
          <a:p>
            <a:r>
              <a:rPr lang="fr-FR" dirty="0"/>
              <a:t>Objectifs</a:t>
            </a:r>
          </a:p>
        </p:txBody>
      </p:sp>
      <p:sp>
        <p:nvSpPr>
          <p:cNvPr id="3" name="Espace réservé du contenu 2">
            <a:extLst>
              <a:ext uri="{FF2B5EF4-FFF2-40B4-BE49-F238E27FC236}">
                <a16:creationId xmlns:a16="http://schemas.microsoft.com/office/drawing/2014/main" id="{10BE106D-BB33-2381-9B69-2450F8104298}"/>
              </a:ext>
            </a:extLst>
          </p:cNvPr>
          <p:cNvSpPr>
            <a:spLocks noGrp="1"/>
          </p:cNvSpPr>
          <p:nvPr>
            <p:ph idx="1"/>
          </p:nvPr>
        </p:nvSpPr>
        <p:spPr>
          <a:xfrm>
            <a:off x="581192" y="2180496"/>
            <a:ext cx="11029615" cy="4176237"/>
          </a:xfrm>
        </p:spPr>
        <p:txBody>
          <a:bodyPr>
            <a:normAutofit/>
          </a:bodyPr>
          <a:lstStyle/>
          <a:p>
            <a:r>
              <a:rPr lang="fr-FR" sz="2800" dirty="0">
                <a:solidFill>
                  <a:srgbClr val="0070C0"/>
                </a:solidFill>
              </a:rPr>
              <a:t>Mise en place d’un </a:t>
            </a:r>
            <a:r>
              <a:rPr lang="fr-FR" sz="2800" b="1" dirty="0">
                <a:solidFill>
                  <a:srgbClr val="0070C0"/>
                </a:solidFill>
              </a:rPr>
              <a:t>pipeline IA complet </a:t>
            </a:r>
            <a:r>
              <a:rPr lang="fr-FR" sz="2800" dirty="0">
                <a:solidFill>
                  <a:srgbClr val="0070C0"/>
                </a:solidFill>
              </a:rPr>
              <a:t>en local</a:t>
            </a:r>
          </a:p>
          <a:p>
            <a:pPr lvl="1"/>
            <a:r>
              <a:rPr lang="fr-FR" sz="2400" dirty="0"/>
              <a:t>Installation d’un </a:t>
            </a:r>
            <a:r>
              <a:rPr lang="fr-FR" sz="2400" b="1" dirty="0"/>
              <a:t>LLM local </a:t>
            </a:r>
            <a:r>
              <a:rPr lang="fr-FR" sz="2800" b="1" dirty="0">
                <a:solidFill>
                  <a:srgbClr val="00B050"/>
                </a:solidFill>
                <a:sym typeface="Webdings" panose="05030102010509060703" pitchFamily="18" charset="2"/>
              </a:rPr>
              <a:t>fait ! (partie 1)</a:t>
            </a:r>
            <a:endParaRPr lang="fr-FR" sz="2400" b="1" dirty="0">
              <a:solidFill>
                <a:srgbClr val="00B050"/>
              </a:solidFill>
            </a:endParaRPr>
          </a:p>
          <a:p>
            <a:pPr lvl="1"/>
            <a:r>
              <a:rPr lang="fr-FR" sz="2400" dirty="0"/>
              <a:t>Mise en place d’un </a:t>
            </a:r>
            <a:r>
              <a:rPr lang="fr-FR" sz="2400" b="1" dirty="0"/>
              <a:t>service d’</a:t>
            </a:r>
            <a:r>
              <a:rPr lang="fr-FR" sz="2400" b="1" dirty="0" err="1"/>
              <a:t>embeddings</a:t>
            </a:r>
            <a:r>
              <a:rPr lang="fr-FR" sz="2400" b="1" dirty="0"/>
              <a:t> local</a:t>
            </a:r>
          </a:p>
          <a:p>
            <a:pPr lvl="1"/>
            <a:r>
              <a:rPr lang="fr-FR" sz="2400" dirty="0"/>
              <a:t>Installation d’une </a:t>
            </a:r>
            <a:r>
              <a:rPr lang="fr-FR" sz="2400" b="1" dirty="0"/>
              <a:t>base de données vectorielle </a:t>
            </a:r>
            <a:r>
              <a:rPr lang="fr-FR" sz="2400" dirty="0"/>
              <a:t>pour le </a:t>
            </a:r>
            <a:r>
              <a:rPr lang="fr-FR" sz="2400" b="1" dirty="0"/>
              <a:t>RAG</a:t>
            </a:r>
          </a:p>
          <a:p>
            <a:pPr lvl="1"/>
            <a:r>
              <a:rPr lang="fr-FR" sz="2400" dirty="0"/>
              <a:t>Création d’un </a:t>
            </a:r>
            <a:r>
              <a:rPr lang="fr-FR" sz="2400" b="1" dirty="0"/>
              <a:t>service de Re-</a:t>
            </a:r>
            <a:r>
              <a:rPr lang="fr-FR" sz="2400" b="1" dirty="0" err="1"/>
              <a:t>ranking</a:t>
            </a:r>
            <a:endParaRPr lang="fr-FR" sz="2400" b="1" dirty="0"/>
          </a:p>
          <a:p>
            <a:pPr lvl="1"/>
            <a:r>
              <a:rPr lang="fr-FR" sz="2400" dirty="0"/>
              <a:t>Des </a:t>
            </a:r>
            <a:r>
              <a:rPr lang="fr-FR" sz="2400" b="1" dirty="0"/>
              <a:t>exemples C# </a:t>
            </a:r>
            <a:r>
              <a:rPr lang="fr-FR" sz="2400" dirty="0"/>
              <a:t>à chaque étape pour valider le setup et </a:t>
            </a:r>
            <a:r>
              <a:rPr lang="fr-FR" sz="2400" b="1" dirty="0"/>
              <a:t>comprendre à quoi sert chaque partie</a:t>
            </a:r>
            <a:r>
              <a:rPr lang="fr-FR" sz="2400" dirty="0"/>
              <a:t> de notre montage</a:t>
            </a:r>
          </a:p>
          <a:p>
            <a:pPr lvl="1"/>
            <a:r>
              <a:rPr lang="fr-FR" sz="2400" dirty="0"/>
              <a:t>Des </a:t>
            </a:r>
            <a:r>
              <a:rPr lang="fr-FR" sz="2400" b="1" dirty="0"/>
              <a:t>tests </a:t>
            </a:r>
            <a:r>
              <a:rPr lang="fr-FR" sz="2400" b="1" dirty="0" err="1"/>
              <a:t>Powershell</a:t>
            </a:r>
            <a:r>
              <a:rPr lang="fr-FR" sz="2400" b="1" dirty="0"/>
              <a:t> </a:t>
            </a:r>
            <a:r>
              <a:rPr lang="fr-FR" sz="2400" dirty="0"/>
              <a:t>/ console pour s’assurer que tout fonctionne</a:t>
            </a:r>
          </a:p>
          <a:p>
            <a:endParaRPr lang="fr-FR" sz="2800" dirty="0"/>
          </a:p>
        </p:txBody>
      </p:sp>
    </p:spTree>
    <p:extLst>
      <p:ext uri="{BB962C8B-B14F-4D97-AF65-F5344CB8AC3E}">
        <p14:creationId xmlns:p14="http://schemas.microsoft.com/office/powerpoint/2010/main" val="2401194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EC0A73B-D0E3-20D2-7154-CF2D4F547B42}"/>
              </a:ext>
            </a:extLst>
          </p:cNvPr>
          <p:cNvSpPr>
            <a:spLocks noGrp="1"/>
          </p:cNvSpPr>
          <p:nvPr>
            <p:ph type="title"/>
          </p:nvPr>
        </p:nvSpPr>
        <p:spPr/>
        <p:txBody>
          <a:bodyPr/>
          <a:lstStyle/>
          <a:p>
            <a:r>
              <a:rPr lang="fr-FR" dirty="0"/>
              <a:t>Étape 2 : Base de données vectorielle</a:t>
            </a:r>
          </a:p>
        </p:txBody>
      </p:sp>
      <p:sp>
        <p:nvSpPr>
          <p:cNvPr id="3" name="Espace réservé du contenu 2">
            <a:extLst>
              <a:ext uri="{FF2B5EF4-FFF2-40B4-BE49-F238E27FC236}">
                <a16:creationId xmlns:a16="http://schemas.microsoft.com/office/drawing/2014/main" id="{5F39B1D7-E71D-1880-C91C-EBE562258369}"/>
              </a:ext>
            </a:extLst>
          </p:cNvPr>
          <p:cNvSpPr>
            <a:spLocks noGrp="1"/>
          </p:cNvSpPr>
          <p:nvPr>
            <p:ph idx="1"/>
          </p:nvPr>
        </p:nvSpPr>
        <p:spPr/>
        <p:txBody>
          <a:bodyPr/>
          <a:lstStyle/>
          <a:p>
            <a:r>
              <a:rPr lang="fr-FR" dirty="0"/>
              <a:t>Pour faire du </a:t>
            </a:r>
            <a:r>
              <a:rPr lang="fr-FR" b="1" dirty="0"/>
              <a:t>RAG</a:t>
            </a:r>
            <a:r>
              <a:rPr lang="fr-FR" dirty="0"/>
              <a:t> (</a:t>
            </a:r>
            <a:r>
              <a:rPr lang="fr-FR" i="1" dirty="0" err="1"/>
              <a:t>Retrieval-Augmented</a:t>
            </a:r>
            <a:r>
              <a:rPr lang="fr-FR" i="1" dirty="0"/>
              <a:t> </a:t>
            </a:r>
            <a:r>
              <a:rPr lang="fr-FR" i="1" dirty="0" err="1"/>
              <a:t>Generation</a:t>
            </a:r>
            <a:r>
              <a:rPr lang="fr-FR" dirty="0"/>
              <a:t>) il faut </a:t>
            </a:r>
            <a:r>
              <a:rPr lang="fr-FR" b="1" dirty="0"/>
              <a:t>stocker des documents</a:t>
            </a:r>
          </a:p>
          <a:p>
            <a:pPr lvl="1"/>
            <a:r>
              <a:rPr lang="fr-FR" dirty="0"/>
              <a:t>D’une part </a:t>
            </a:r>
            <a:r>
              <a:rPr lang="fr-FR" b="1" dirty="0"/>
              <a:t>sous forme de vecteurs </a:t>
            </a:r>
            <a:r>
              <a:rPr lang="fr-FR" b="1" dirty="0" err="1"/>
              <a:t>semantiques</a:t>
            </a:r>
            <a:r>
              <a:rPr lang="fr-FR" b="1" dirty="0"/>
              <a:t> </a:t>
            </a:r>
            <a:r>
              <a:rPr lang="fr-FR" dirty="0"/>
              <a:t>(on les fabriquera à l’étape suivante)</a:t>
            </a:r>
          </a:p>
          <a:p>
            <a:pPr lvl="1"/>
            <a:r>
              <a:rPr lang="fr-FR" dirty="0"/>
              <a:t>D’autre part pour </a:t>
            </a:r>
            <a:r>
              <a:rPr lang="fr-FR" b="1" dirty="0"/>
              <a:t>stocker les </a:t>
            </a:r>
            <a:r>
              <a:rPr lang="fr-FR" b="1" dirty="0" err="1"/>
              <a:t>chunks</a:t>
            </a:r>
            <a:r>
              <a:rPr lang="fr-FR" b="1" dirty="0"/>
              <a:t> de texte provenant des PDF, Docx </a:t>
            </a:r>
            <a:r>
              <a:rPr lang="fr-FR" dirty="0" err="1"/>
              <a:t>etc</a:t>
            </a:r>
            <a:r>
              <a:rPr lang="fr-FR" dirty="0"/>
              <a:t> qu’on veut traiter</a:t>
            </a:r>
          </a:p>
          <a:p>
            <a:r>
              <a:rPr lang="fr-FR" dirty="0"/>
              <a:t>Les SGBD classiques ne sont pas adaptés même si certains offrent des extensions vectorielles</a:t>
            </a:r>
          </a:p>
          <a:p>
            <a:r>
              <a:rPr lang="fr-FR" dirty="0"/>
              <a:t>On va ainsi utiliser une base spécialisée, gratuite et reconnue, </a:t>
            </a:r>
            <a:r>
              <a:rPr lang="fr-FR" b="1" dirty="0"/>
              <a:t>Qdrant</a:t>
            </a:r>
          </a:p>
          <a:p>
            <a:r>
              <a:rPr lang="fr-FR" dirty="0"/>
              <a:t>En dehors de </a:t>
            </a:r>
            <a:r>
              <a:rPr lang="fr-FR" dirty="0" err="1"/>
              <a:t>Ollama</a:t>
            </a:r>
            <a:r>
              <a:rPr lang="fr-FR" dirty="0"/>
              <a:t>, </a:t>
            </a:r>
            <a:r>
              <a:rPr lang="fr-FR" b="1" dirty="0"/>
              <a:t>tout va être </a:t>
            </a:r>
            <a:r>
              <a:rPr lang="fr-FR" b="1" dirty="0" err="1"/>
              <a:t>dockerisé</a:t>
            </a:r>
            <a:r>
              <a:rPr lang="fr-FR" dirty="0"/>
              <a:t>, dont Qdrant</a:t>
            </a:r>
          </a:p>
          <a:p>
            <a:r>
              <a:rPr lang="fr-FR" dirty="0"/>
              <a:t>Il faut donc avoir </a:t>
            </a:r>
            <a:r>
              <a:rPr lang="fr-FR" b="1" dirty="0"/>
              <a:t>Docker Desktop</a:t>
            </a:r>
            <a:r>
              <a:rPr lang="fr-FR" dirty="0"/>
              <a:t> installé sur votre machine !</a:t>
            </a:r>
          </a:p>
          <a:p>
            <a:r>
              <a:rPr lang="fr-FR" dirty="0"/>
              <a:t>Le reste… suivez la démo !</a:t>
            </a:r>
          </a:p>
        </p:txBody>
      </p:sp>
      <p:pic>
        <p:nvPicPr>
          <p:cNvPr id="5" name="Image 4">
            <a:extLst>
              <a:ext uri="{FF2B5EF4-FFF2-40B4-BE49-F238E27FC236}">
                <a16:creationId xmlns:a16="http://schemas.microsoft.com/office/drawing/2014/main" id="{75DB748F-6F8D-F78E-EEE0-9D82336A041D}"/>
              </a:ext>
            </a:extLst>
          </p:cNvPr>
          <p:cNvPicPr>
            <a:picLocks noChangeAspect="1"/>
          </p:cNvPicPr>
          <p:nvPr/>
        </p:nvPicPr>
        <p:blipFill>
          <a:blip r:embed="rId2"/>
          <a:stretch>
            <a:fillRect/>
          </a:stretch>
        </p:blipFill>
        <p:spPr>
          <a:xfrm>
            <a:off x="6962298" y="4155837"/>
            <a:ext cx="4943263" cy="1972415"/>
          </a:xfrm>
          <a:prstGeom prst="rect">
            <a:avLst/>
          </a:prstGeom>
        </p:spPr>
      </p:pic>
    </p:spTree>
    <p:extLst>
      <p:ext uri="{BB962C8B-B14F-4D97-AF65-F5344CB8AC3E}">
        <p14:creationId xmlns:p14="http://schemas.microsoft.com/office/powerpoint/2010/main" val="1936479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E71C71-A005-D56F-8CEA-000252E543C7}"/>
              </a:ext>
            </a:extLst>
          </p:cNvPr>
          <p:cNvSpPr>
            <a:spLocks noGrp="1"/>
          </p:cNvSpPr>
          <p:nvPr>
            <p:ph type="title"/>
          </p:nvPr>
        </p:nvSpPr>
        <p:spPr/>
        <p:txBody>
          <a:bodyPr/>
          <a:lstStyle/>
          <a:p>
            <a:r>
              <a:rPr lang="fr-FR" dirty="0"/>
              <a:t>Étape 3 : Le Service de calcul des Embeddings</a:t>
            </a:r>
          </a:p>
        </p:txBody>
      </p:sp>
      <p:sp>
        <p:nvSpPr>
          <p:cNvPr id="3" name="Espace réservé du contenu 2">
            <a:extLst>
              <a:ext uri="{FF2B5EF4-FFF2-40B4-BE49-F238E27FC236}">
                <a16:creationId xmlns:a16="http://schemas.microsoft.com/office/drawing/2014/main" id="{384653EB-EF04-5BB2-8673-EBFBB9B6857A}"/>
              </a:ext>
            </a:extLst>
          </p:cNvPr>
          <p:cNvSpPr>
            <a:spLocks noGrp="1"/>
          </p:cNvSpPr>
          <p:nvPr>
            <p:ph idx="1"/>
          </p:nvPr>
        </p:nvSpPr>
        <p:spPr>
          <a:xfrm>
            <a:off x="581191" y="1916935"/>
            <a:ext cx="11029615" cy="2474122"/>
          </a:xfrm>
        </p:spPr>
        <p:txBody>
          <a:bodyPr>
            <a:normAutofit/>
          </a:bodyPr>
          <a:lstStyle/>
          <a:p>
            <a:r>
              <a:rPr lang="fr-FR" dirty="0"/>
              <a:t>Le </a:t>
            </a:r>
            <a:r>
              <a:rPr lang="fr-FR" b="1" dirty="0"/>
              <a:t>RAG</a:t>
            </a:r>
            <a:r>
              <a:rPr lang="fr-FR" dirty="0"/>
              <a:t> consiste à trouver des </a:t>
            </a:r>
            <a:r>
              <a:rPr lang="fr-FR" b="1" dirty="0"/>
              <a:t>similarités de SENS </a:t>
            </a:r>
            <a:r>
              <a:rPr lang="fr-FR" dirty="0"/>
              <a:t>en utilisant une codification des documents sous formes de </a:t>
            </a:r>
            <a:r>
              <a:rPr lang="fr-FR" b="1" dirty="0"/>
              <a:t>vecteurs</a:t>
            </a:r>
            <a:r>
              <a:rPr lang="fr-FR" dirty="0"/>
              <a:t>.</a:t>
            </a:r>
          </a:p>
          <a:p>
            <a:r>
              <a:rPr lang="fr-FR" dirty="0"/>
              <a:t>Les vecteurs sont stockés dans une base de données capable de les comparer (Qdrant par exemple) et de retrouver le texte associé.</a:t>
            </a:r>
          </a:p>
          <a:p>
            <a:r>
              <a:rPr lang="fr-FR" dirty="0"/>
              <a:t>Les LLM entraînés pour le langage ne sont pas adaptés pour ce calcul qui réclame de comprendre le texte mais aussi de savoir le transformer en vecteurs. C’est pourquoi on a besoin </a:t>
            </a:r>
            <a:r>
              <a:rPr lang="fr-FR" b="1" dirty="0"/>
              <a:t>d’un autre LLM spécialisé </a:t>
            </a:r>
            <a:r>
              <a:rPr lang="fr-FR" dirty="0"/>
              <a:t>pour calculer les vecteurs. Ici ce sera </a:t>
            </a:r>
            <a:r>
              <a:rPr lang="fr-FR" b="1" dirty="0"/>
              <a:t>all-MiniLM-L6-v2</a:t>
            </a:r>
          </a:p>
        </p:txBody>
      </p:sp>
      <p:sp>
        <p:nvSpPr>
          <p:cNvPr id="5" name="AutoShape 4">
            <a:extLst>
              <a:ext uri="{FF2B5EF4-FFF2-40B4-BE49-F238E27FC236}">
                <a16:creationId xmlns:a16="http://schemas.microsoft.com/office/drawing/2014/main" id="{E86DE3E6-7C39-9A43-6BFD-9FECC7DCDD6B}"/>
              </a:ext>
            </a:extLst>
          </p:cNvPr>
          <p:cNvSpPr>
            <a:spLocks noChangeAspect="1" noChangeArrowheads="1"/>
          </p:cNvSpPr>
          <p:nvPr/>
        </p:nvSpPr>
        <p:spPr bwMode="auto">
          <a:xfrm>
            <a:off x="5943599" y="3276599"/>
            <a:ext cx="3310569" cy="331056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1032" name="Picture 8" descr="Azure OpenAI and service embedding - Vector Database">
            <a:extLst>
              <a:ext uri="{FF2B5EF4-FFF2-40B4-BE49-F238E27FC236}">
                <a16:creationId xmlns:a16="http://schemas.microsoft.com/office/drawing/2014/main" id="{AC319D62-A338-C6FD-DA2D-8B9E6557FA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87532" y="4473360"/>
            <a:ext cx="6016931" cy="21961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061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B7E149-BD44-CAFA-D818-A09618C4F22A}"/>
              </a:ext>
            </a:extLst>
          </p:cNvPr>
          <p:cNvSpPr>
            <a:spLocks noGrp="1"/>
          </p:cNvSpPr>
          <p:nvPr>
            <p:ph type="title"/>
          </p:nvPr>
        </p:nvSpPr>
        <p:spPr/>
        <p:txBody>
          <a:bodyPr/>
          <a:lstStyle/>
          <a:p>
            <a:r>
              <a:rPr lang="fr-FR" dirty="0"/>
              <a:t>Étape 3 – suite	</a:t>
            </a:r>
          </a:p>
        </p:txBody>
      </p:sp>
      <p:sp>
        <p:nvSpPr>
          <p:cNvPr id="3" name="Espace réservé du contenu 2">
            <a:extLst>
              <a:ext uri="{FF2B5EF4-FFF2-40B4-BE49-F238E27FC236}">
                <a16:creationId xmlns:a16="http://schemas.microsoft.com/office/drawing/2014/main" id="{374C2D16-48B7-60B2-4940-1B670B9E41B9}"/>
              </a:ext>
            </a:extLst>
          </p:cNvPr>
          <p:cNvSpPr>
            <a:spLocks noGrp="1"/>
          </p:cNvSpPr>
          <p:nvPr>
            <p:ph idx="1"/>
          </p:nvPr>
        </p:nvSpPr>
        <p:spPr>
          <a:xfrm>
            <a:off x="581192" y="2016088"/>
            <a:ext cx="11029615" cy="4307594"/>
          </a:xfrm>
        </p:spPr>
        <p:txBody>
          <a:bodyPr>
            <a:normAutofit fontScale="92500" lnSpcReduction="10000"/>
          </a:bodyPr>
          <a:lstStyle/>
          <a:p>
            <a:r>
              <a:rPr lang="fr-FR" sz="1900" dirty="0"/>
              <a:t>En IA beaucoup de choses sont faites pour </a:t>
            </a:r>
            <a:r>
              <a:rPr lang="fr-FR" sz="1900" b="1" dirty="0"/>
              <a:t>Python</a:t>
            </a:r>
            <a:r>
              <a:rPr lang="fr-FR" sz="1900" dirty="0"/>
              <a:t>. </a:t>
            </a:r>
          </a:p>
          <a:p>
            <a:r>
              <a:rPr lang="fr-FR" sz="1900" b="1" dirty="0"/>
              <a:t>Je ne voulais pas dealer avec ce langage</a:t>
            </a:r>
            <a:r>
              <a:rPr lang="fr-FR" sz="1900" dirty="0"/>
              <a:t>.</a:t>
            </a:r>
          </a:p>
          <a:p>
            <a:r>
              <a:rPr lang="fr-FR" sz="1900" dirty="0"/>
              <a:t>Je vous propose ainsi de créer un </a:t>
            </a:r>
            <a:r>
              <a:rPr lang="fr-FR" sz="1900" b="1" dirty="0"/>
              <a:t>conteneur Docker </a:t>
            </a:r>
            <a:r>
              <a:rPr lang="fr-FR" sz="1900" dirty="0"/>
              <a:t>qui va contenir le LLM spécialisé et qui va </a:t>
            </a:r>
            <a:r>
              <a:rPr lang="fr-FR" sz="1900" b="1" dirty="0"/>
              <a:t>exposer son API sous la forme d’un mini site web</a:t>
            </a:r>
            <a:r>
              <a:rPr lang="fr-FR" sz="1900" dirty="0"/>
              <a:t>, dont le code est effectivement en Python.</a:t>
            </a:r>
          </a:p>
          <a:p>
            <a:r>
              <a:rPr lang="fr-FR" sz="1900" dirty="0"/>
              <a:t>Mais tout sera dans le conteneur, </a:t>
            </a:r>
            <a:r>
              <a:rPr lang="fr-FR" sz="1900" b="1" dirty="0"/>
              <a:t>et vous n’avez même pas besoin de comprendre le bout de code Python</a:t>
            </a:r>
            <a:r>
              <a:rPr lang="fr-FR" sz="1900" dirty="0"/>
              <a:t>, il sera invisible une fois le conteneur créé et monté dans Docker.</a:t>
            </a:r>
          </a:p>
          <a:p>
            <a:r>
              <a:rPr lang="fr-FR" sz="1900" dirty="0"/>
              <a:t>Si vous ne connaissez pas Python, vous pouvez demander à un LLM comme ChatGPT de vous expliquer le bout de code, ils savent faire cela très bien, mais ici il n’est pas obligatoire de comprendre. Ca marche, c’est tout !</a:t>
            </a:r>
          </a:p>
          <a:p>
            <a:r>
              <a:rPr lang="fr-FR" sz="1900" dirty="0"/>
              <a:t>Démos + Projet C# pur HTTP </a:t>
            </a:r>
            <a:r>
              <a:rPr lang="fr-FR" sz="1900" b="1" dirty="0" err="1"/>
              <a:t>LocalSetUpCode</a:t>
            </a:r>
            <a:r>
              <a:rPr lang="fr-FR" sz="1900" dirty="0"/>
              <a:t> ou </a:t>
            </a:r>
            <a:r>
              <a:rPr lang="fr-FR" sz="1900" b="1" dirty="0" err="1"/>
              <a:t>SkMinimalRag</a:t>
            </a:r>
            <a:r>
              <a:rPr lang="fr-FR" sz="1900" b="1" dirty="0"/>
              <a:t> </a:t>
            </a:r>
            <a:r>
              <a:rPr lang="fr-FR" sz="1900" dirty="0"/>
              <a:t>utilisant un peu de SK comme « glue »</a:t>
            </a:r>
          </a:p>
          <a:p>
            <a:endParaRPr lang="fr-FR" dirty="0"/>
          </a:p>
          <a:p>
            <a:pPr marL="0" indent="0">
              <a:buNone/>
            </a:pPr>
            <a:r>
              <a:rPr lang="fr-FR" dirty="0">
                <a:solidFill>
                  <a:srgbClr val="0070C0"/>
                </a:solidFill>
              </a:rPr>
              <a:t>Nota : L’ensemble du code de cette vidéo, les exemples C# ou le texte pour créer les conteneurs aussi bien que celui des tests par PowerShell ou </a:t>
            </a:r>
            <a:r>
              <a:rPr lang="fr-FR" dirty="0" err="1">
                <a:solidFill>
                  <a:srgbClr val="0070C0"/>
                </a:solidFill>
              </a:rPr>
              <a:t>curl</a:t>
            </a:r>
            <a:r>
              <a:rPr lang="fr-FR" dirty="0">
                <a:solidFill>
                  <a:srgbClr val="0070C0"/>
                </a:solidFill>
              </a:rPr>
              <a:t>, tout cela sera déposé sur </a:t>
            </a:r>
            <a:r>
              <a:rPr lang="fr-FR" b="1" dirty="0">
                <a:solidFill>
                  <a:srgbClr val="0070C0"/>
                </a:solidFill>
              </a:rPr>
              <a:t>GitHub</a:t>
            </a:r>
            <a:r>
              <a:rPr lang="fr-FR" dirty="0">
                <a:solidFill>
                  <a:srgbClr val="0070C0"/>
                </a:solidFill>
              </a:rPr>
              <a:t> comme pour la série de 11 épisodes sur </a:t>
            </a:r>
            <a:r>
              <a:rPr lang="fr-FR" dirty="0" err="1">
                <a:solidFill>
                  <a:srgbClr val="0070C0"/>
                </a:solidFill>
              </a:rPr>
              <a:t>Semantic</a:t>
            </a:r>
            <a:r>
              <a:rPr lang="fr-FR" dirty="0">
                <a:solidFill>
                  <a:srgbClr val="0070C0"/>
                </a:solidFill>
              </a:rPr>
              <a:t> Kernel. L’adresse du dépôt sera indiquée dans </a:t>
            </a:r>
            <a:r>
              <a:rPr lang="fr-FR" b="1" dirty="0">
                <a:solidFill>
                  <a:srgbClr val="0070C0"/>
                </a:solidFill>
              </a:rPr>
              <a:t>la description de la vidéo </a:t>
            </a:r>
            <a:r>
              <a:rPr lang="fr-FR" dirty="0">
                <a:solidFill>
                  <a:srgbClr val="0070C0"/>
                </a:solidFill>
              </a:rPr>
              <a:t>!</a:t>
            </a:r>
          </a:p>
        </p:txBody>
      </p:sp>
    </p:spTree>
    <p:extLst>
      <p:ext uri="{BB962C8B-B14F-4D97-AF65-F5344CB8AC3E}">
        <p14:creationId xmlns:p14="http://schemas.microsoft.com/office/powerpoint/2010/main" val="3724413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D7132A-1F9C-18F7-734B-D441BA5A99B8}"/>
              </a:ext>
            </a:extLst>
          </p:cNvPr>
          <p:cNvSpPr>
            <a:spLocks noGrp="1"/>
          </p:cNvSpPr>
          <p:nvPr>
            <p:ph type="title"/>
          </p:nvPr>
        </p:nvSpPr>
        <p:spPr/>
        <p:txBody>
          <a:bodyPr/>
          <a:lstStyle/>
          <a:p>
            <a:r>
              <a:rPr lang="fr-FR" dirty="0"/>
              <a:t>Étape 4 : Le Re-</a:t>
            </a:r>
            <a:r>
              <a:rPr lang="fr-FR" dirty="0" err="1"/>
              <a:t>Ranking</a:t>
            </a:r>
            <a:r>
              <a:rPr lang="fr-FR" dirty="0"/>
              <a:t> (</a:t>
            </a:r>
            <a:r>
              <a:rPr lang="fr-FR" dirty="0" err="1"/>
              <a:t>optionel</a:t>
            </a:r>
            <a:r>
              <a:rPr lang="fr-FR" dirty="0"/>
              <a:t>)</a:t>
            </a:r>
          </a:p>
        </p:txBody>
      </p:sp>
      <p:sp>
        <p:nvSpPr>
          <p:cNvPr id="3" name="Espace réservé du contenu 2">
            <a:extLst>
              <a:ext uri="{FF2B5EF4-FFF2-40B4-BE49-F238E27FC236}">
                <a16:creationId xmlns:a16="http://schemas.microsoft.com/office/drawing/2014/main" id="{5FBFB4ED-9FF8-C78F-7044-B0BB8F03B8FF}"/>
              </a:ext>
            </a:extLst>
          </p:cNvPr>
          <p:cNvSpPr>
            <a:spLocks noGrp="1"/>
          </p:cNvSpPr>
          <p:nvPr>
            <p:ph idx="1"/>
          </p:nvPr>
        </p:nvSpPr>
        <p:spPr>
          <a:xfrm>
            <a:off x="581192" y="1938970"/>
            <a:ext cx="11029615" cy="4472848"/>
          </a:xfrm>
        </p:spPr>
        <p:txBody>
          <a:bodyPr>
            <a:normAutofit fontScale="92500" lnSpcReduction="20000"/>
          </a:bodyPr>
          <a:lstStyle/>
          <a:p>
            <a:r>
              <a:rPr lang="fr-FR" dirty="0"/>
              <a:t>Le </a:t>
            </a:r>
            <a:r>
              <a:rPr lang="fr-FR" b="1" dirty="0"/>
              <a:t>reranking</a:t>
            </a:r>
            <a:r>
              <a:rPr lang="fr-FR" dirty="0"/>
              <a:t> est une technique visant à </a:t>
            </a:r>
            <a:r>
              <a:rPr lang="fr-FR" b="1" dirty="0"/>
              <a:t>améliorer la qualité des résultats </a:t>
            </a:r>
            <a:r>
              <a:rPr lang="fr-FR" dirty="0"/>
              <a:t>générés par un modèle de classement vectoriel comme Qdrant. Il consiste à </a:t>
            </a:r>
            <a:r>
              <a:rPr lang="fr-FR" b="1" dirty="0"/>
              <a:t>réévaluer et à classer les résultats </a:t>
            </a:r>
            <a:r>
              <a:rPr lang="fr-FR" dirty="0"/>
              <a:t>en fonction de leur pertinence vis-à-vis de la question posée. </a:t>
            </a:r>
          </a:p>
          <a:p>
            <a:r>
              <a:rPr lang="fr-FR" dirty="0"/>
              <a:t>Cela permet de produire des </a:t>
            </a:r>
            <a:r>
              <a:rPr lang="fr-FR" b="1" dirty="0"/>
              <a:t>réponses plus précises</a:t>
            </a:r>
            <a:r>
              <a:rPr lang="fr-FR" dirty="0"/>
              <a:t>. </a:t>
            </a:r>
          </a:p>
          <a:p>
            <a:r>
              <a:rPr lang="fr-FR" dirty="0"/>
              <a:t>En général, le reranking implique l'utilisation d'un </a:t>
            </a:r>
            <a:r>
              <a:rPr lang="fr-FR" b="1" dirty="0"/>
              <a:t>modèle secondaire pour ajuster les résultats initiaux</a:t>
            </a:r>
            <a:r>
              <a:rPr lang="fr-FR" dirty="0"/>
              <a:t>.</a:t>
            </a:r>
          </a:p>
          <a:p>
            <a:r>
              <a:rPr lang="fr-FR" dirty="0"/>
              <a:t>Cette technique est essentielle dans des applications telles que la recherche de données, la reconnaissance linguistique et les systèmes de recommandation même si elle reste optionnelle dans nombre d’applications qui peuvent se satisfaire de bons embeddings et d’une base vectorielle.</a:t>
            </a:r>
          </a:p>
          <a:p>
            <a:r>
              <a:rPr lang="fr-FR" dirty="0"/>
              <a:t>Comme pour les embeddings je vais ici fabriquer un conteneur </a:t>
            </a:r>
            <a:r>
              <a:rPr lang="fr-FR" b="1" dirty="0"/>
              <a:t>Docker</a:t>
            </a:r>
            <a:r>
              <a:rPr lang="fr-FR" dirty="0"/>
              <a:t> qui </a:t>
            </a:r>
            <a:r>
              <a:rPr lang="fr-FR" b="1" dirty="0"/>
              <a:t>cachera la partie Python </a:t>
            </a:r>
            <a:r>
              <a:rPr lang="fr-FR" dirty="0"/>
              <a:t>et exposera le modèle et son API comme une API web.</a:t>
            </a:r>
          </a:p>
          <a:p>
            <a:r>
              <a:rPr lang="fr-FR" dirty="0"/>
              <a:t>Un fois le conteneur créé et monté dans Docker oubliez la partie Python, elle sera invisible et sans intérêt.</a:t>
            </a:r>
          </a:p>
          <a:p>
            <a:r>
              <a:rPr lang="fr-FR" dirty="0"/>
              <a:t>Attention : Le Reranking coûte cher en temps de calcul. Nous le verrons avec les démos. On peut bien entendu améliorer tout cela avec de meilleures configurations (grosse carte graphiques, beaucoup de VRAM et de RAM, paramétrage plus fin </a:t>
            </a:r>
            <a:r>
              <a:rPr lang="fr-FR" dirty="0" err="1"/>
              <a:t>etc</a:t>
            </a:r>
            <a:r>
              <a:rPr lang="fr-FR" dirty="0"/>
              <a:t>).</a:t>
            </a:r>
          </a:p>
          <a:p>
            <a:r>
              <a:rPr lang="fr-FR" dirty="0"/>
              <a:t>Démos +</a:t>
            </a:r>
            <a:r>
              <a:rPr lang="fr-FR" b="1" dirty="0" err="1"/>
              <a:t>SkMinimalRagRerank</a:t>
            </a:r>
            <a:r>
              <a:rPr lang="fr-FR" dirty="0"/>
              <a:t> avec 40 « docs » (phrases) + Reranking / </a:t>
            </a:r>
            <a:r>
              <a:rPr lang="fr-FR" b="1" dirty="0" err="1"/>
              <a:t>SkMinimalRagRerankChunk</a:t>
            </a:r>
            <a:r>
              <a:rPr lang="fr-FR" dirty="0"/>
              <a:t> avec data réelles </a:t>
            </a:r>
          </a:p>
        </p:txBody>
      </p:sp>
    </p:spTree>
    <p:extLst>
      <p:ext uri="{BB962C8B-B14F-4D97-AF65-F5344CB8AC3E}">
        <p14:creationId xmlns:p14="http://schemas.microsoft.com/office/powerpoint/2010/main" val="1883320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Fin !</a:t>
            </a:r>
            <a:endParaRPr dirty="0"/>
          </a:p>
        </p:txBody>
      </p:sp>
      <p:sp>
        <p:nvSpPr>
          <p:cNvPr id="3" name="Content Placeholder 2"/>
          <p:cNvSpPr>
            <a:spLocks noGrp="1"/>
          </p:cNvSpPr>
          <p:nvPr>
            <p:ph idx="1"/>
          </p:nvPr>
        </p:nvSpPr>
        <p:spPr>
          <a:xfrm>
            <a:off x="581192" y="1806767"/>
            <a:ext cx="10656013" cy="4032174"/>
          </a:xfrm>
        </p:spPr>
        <p:txBody>
          <a:bodyPr>
            <a:normAutofit/>
          </a:bodyPr>
          <a:lstStyle/>
          <a:p>
            <a:pPr marL="0" indent="0">
              <a:buNone/>
              <a:defRPr sz="2000">
                <a:solidFill>
                  <a:srgbClr val="000000"/>
                </a:solidFill>
              </a:defRPr>
            </a:pPr>
            <a:r>
              <a:rPr sz="2400" dirty="0">
                <a:solidFill>
                  <a:schemeClr val="accent2"/>
                </a:solidFill>
              </a:rPr>
              <a:t>▶</a:t>
            </a:r>
            <a:r>
              <a:rPr sz="2400" dirty="0"/>
              <a:t> </a:t>
            </a:r>
            <a:r>
              <a:rPr lang="fr-FR" sz="2400" dirty="0"/>
              <a:t>Vous pouvez désormais faire du RAG en local avec C# sans dépendre d’un Cloud</a:t>
            </a:r>
          </a:p>
          <a:p>
            <a:pPr marL="0" indent="0">
              <a:buNone/>
              <a:defRPr sz="2000">
                <a:solidFill>
                  <a:srgbClr val="000000"/>
                </a:solidFill>
              </a:defRPr>
            </a:pPr>
            <a:r>
              <a:rPr lang="fr-FR" sz="2400" dirty="0">
                <a:solidFill>
                  <a:schemeClr val="accent2"/>
                </a:solidFill>
              </a:rPr>
              <a:t>▶</a:t>
            </a:r>
            <a:r>
              <a:rPr lang="fr-FR" sz="2400" dirty="0"/>
              <a:t> Vous pouvez utiliser vos documents internes sans avoir peur de les divulguer</a:t>
            </a:r>
          </a:p>
          <a:p>
            <a:pPr marL="0" indent="0">
              <a:buNone/>
              <a:defRPr sz="2000">
                <a:solidFill>
                  <a:srgbClr val="000000"/>
                </a:solidFill>
              </a:defRPr>
            </a:pPr>
            <a:r>
              <a:rPr lang="fr-FR" sz="2400" dirty="0">
                <a:solidFill>
                  <a:schemeClr val="accent2"/>
                </a:solidFill>
              </a:rPr>
              <a:t>▶</a:t>
            </a:r>
            <a:r>
              <a:rPr lang="fr-FR" sz="2400" dirty="0"/>
              <a:t> Des approches hybrides sont parfaitement possibles</a:t>
            </a:r>
          </a:p>
          <a:p>
            <a:pPr marL="0" indent="0">
              <a:buNone/>
              <a:defRPr sz="2000">
                <a:solidFill>
                  <a:srgbClr val="000000"/>
                </a:solidFill>
              </a:defRPr>
            </a:pPr>
            <a:endParaRPr lang="fr-FR" sz="2400" dirty="0"/>
          </a:p>
          <a:p>
            <a:pPr marL="0" indent="0">
              <a:buNone/>
              <a:defRPr sz="2000">
                <a:solidFill>
                  <a:srgbClr val="000000"/>
                </a:solidFill>
              </a:defRPr>
            </a:pPr>
            <a:r>
              <a:rPr lang="fr-FR" dirty="0"/>
              <a:t>(Rappel: le setup proposé est une démo non optimisée </a:t>
            </a:r>
          </a:p>
          <a:p>
            <a:pPr marL="0" indent="0">
              <a:buNone/>
              <a:defRPr sz="2000">
                <a:solidFill>
                  <a:srgbClr val="000000"/>
                </a:solidFill>
              </a:defRPr>
            </a:pPr>
            <a:r>
              <a:rPr lang="fr-FR" dirty="0"/>
              <a:t>pour votre cas particulier)</a:t>
            </a:r>
            <a:endParaRPr lang="fr-FR" sz="2000" dirty="0"/>
          </a:p>
          <a:p>
            <a:pPr marL="0" indent="0">
              <a:buNone/>
              <a:defRPr sz="2000">
                <a:solidFill>
                  <a:srgbClr val="000000"/>
                </a:solidFill>
              </a:defRPr>
            </a:pPr>
            <a:r>
              <a:rPr lang="fr-FR" sz="2400" dirty="0">
                <a:solidFill>
                  <a:schemeClr val="accent2"/>
                </a:solidFill>
              </a:rPr>
              <a:t>▶</a:t>
            </a:r>
            <a:r>
              <a:rPr lang="fr-FR" sz="2400" dirty="0"/>
              <a:t> Pour plus </a:t>
            </a:r>
            <a:r>
              <a:rPr lang="fr-FR" sz="2400"/>
              <a:t>d’information ou </a:t>
            </a:r>
            <a:r>
              <a:rPr lang="fr-FR" sz="2400" dirty="0"/>
              <a:t>de l’aide, </a:t>
            </a:r>
            <a:r>
              <a:rPr lang="fr-FR" sz="2400" b="1" dirty="0"/>
              <a:t>contactez-moi</a:t>
            </a:r>
            <a:r>
              <a:rPr lang="fr-FR" sz="2400" dirty="0"/>
              <a:t> !</a:t>
            </a:r>
          </a:p>
        </p:txBody>
      </p:sp>
      <p:pic>
        <p:nvPicPr>
          <p:cNvPr id="5" name="Image 4">
            <a:extLst>
              <a:ext uri="{FF2B5EF4-FFF2-40B4-BE49-F238E27FC236}">
                <a16:creationId xmlns:a16="http://schemas.microsoft.com/office/drawing/2014/main" id="{87407979-3E70-CF8C-61D6-00E220AB1125}"/>
              </a:ext>
            </a:extLst>
          </p:cNvPr>
          <p:cNvPicPr>
            <a:picLocks noChangeAspect="1"/>
          </p:cNvPicPr>
          <p:nvPr/>
        </p:nvPicPr>
        <p:blipFill>
          <a:blip r:embed="rId2"/>
          <a:stretch>
            <a:fillRect/>
          </a:stretch>
        </p:blipFill>
        <p:spPr>
          <a:xfrm>
            <a:off x="6872365" y="3418047"/>
            <a:ext cx="4858428" cy="1819529"/>
          </a:xfrm>
          <a:prstGeom prst="rect">
            <a:avLst/>
          </a:prstGeom>
          <a:effectLst>
            <a:glow>
              <a:schemeClr val="accent1">
                <a:alpha val="40000"/>
              </a:schemeClr>
            </a:glow>
            <a:reflection stA="39000" endPos="35000" dir="5400000" sy="-100000" algn="bl" rotWithShape="0"/>
            <a:softEdge rad="0"/>
          </a:effectLst>
          <a:scene3d>
            <a:camera prst="perspectiveHeroicExtremeLeftFacing"/>
            <a:lightRig rig="threePt" dir="t"/>
          </a:scene3d>
        </p:spPr>
      </p:pic>
      <p:pic>
        <p:nvPicPr>
          <p:cNvPr id="4" name="Image 3">
            <a:extLst>
              <a:ext uri="{FF2B5EF4-FFF2-40B4-BE49-F238E27FC236}">
                <a16:creationId xmlns:a16="http://schemas.microsoft.com/office/drawing/2014/main" id="{E70EAE41-960D-7527-9D4D-F73DF53AA227}"/>
              </a:ext>
            </a:extLst>
          </p:cNvPr>
          <p:cNvPicPr>
            <a:picLocks noChangeAspect="1"/>
          </p:cNvPicPr>
          <p:nvPr/>
        </p:nvPicPr>
        <p:blipFill>
          <a:blip r:embed="rId3"/>
          <a:stretch>
            <a:fillRect/>
          </a:stretch>
        </p:blipFill>
        <p:spPr>
          <a:xfrm>
            <a:off x="5438966" y="5713977"/>
            <a:ext cx="2299224" cy="940014"/>
          </a:xfrm>
          <a:prstGeom prst="rect">
            <a:avLst/>
          </a:prstGeom>
        </p:spPr>
      </p:pic>
      <p:sp>
        <p:nvSpPr>
          <p:cNvPr id="8" name="ZoneTexte 7">
            <a:extLst>
              <a:ext uri="{FF2B5EF4-FFF2-40B4-BE49-F238E27FC236}">
                <a16:creationId xmlns:a16="http://schemas.microsoft.com/office/drawing/2014/main" id="{6A791031-1071-5CCD-3111-E3EF64BD60F1}"/>
              </a:ext>
            </a:extLst>
          </p:cNvPr>
          <p:cNvSpPr txBox="1"/>
          <p:nvPr/>
        </p:nvSpPr>
        <p:spPr>
          <a:xfrm>
            <a:off x="7818609" y="5741871"/>
            <a:ext cx="2965940" cy="923330"/>
          </a:xfrm>
          <a:prstGeom prst="rect">
            <a:avLst/>
          </a:prstGeom>
          <a:noFill/>
        </p:spPr>
        <p:txBody>
          <a:bodyPr wrap="none" rtlCol="0">
            <a:spAutoFit/>
          </a:bodyPr>
          <a:lstStyle/>
          <a:p>
            <a:r>
              <a:rPr lang="fr-FR" dirty="0">
                <a:solidFill>
                  <a:schemeClr val="accent1"/>
                </a:solidFill>
                <a:highlight>
                  <a:srgbClr val="FFFF00"/>
                </a:highlight>
              </a:rPr>
              <a:t>Olivier Dahan</a:t>
            </a:r>
          </a:p>
          <a:p>
            <a:r>
              <a:rPr lang="fr-FR" dirty="0">
                <a:highlight>
                  <a:srgbClr val="FFFF00"/>
                </a:highlight>
              </a:rPr>
              <a:t>Contact: </a:t>
            </a:r>
            <a:r>
              <a:rPr lang="fr-FR" dirty="0">
                <a:highlight>
                  <a:srgbClr val="FFFF00"/>
                </a:highlight>
                <a:hlinkClick r:id="rId4"/>
              </a:rPr>
              <a:t>odahan@gmail.com</a:t>
            </a:r>
            <a:endParaRPr lang="fr-FR" dirty="0">
              <a:highlight>
                <a:srgbClr val="FFFF00"/>
              </a:highlight>
            </a:endParaRPr>
          </a:p>
          <a:p>
            <a:r>
              <a:rPr lang="fr-FR" dirty="0">
                <a:highlight>
                  <a:srgbClr val="FFFF00"/>
                </a:highlight>
              </a:rPr>
              <a:t>Web: </a:t>
            </a:r>
            <a:r>
              <a:rPr lang="fr-FR" dirty="0">
                <a:highlight>
                  <a:srgbClr val="FFFF00"/>
                </a:highlight>
                <a:hlinkClick r:id="rId5"/>
              </a:rPr>
              <a:t>www.e-naxos.com/blog</a:t>
            </a:r>
            <a:r>
              <a:rPr lang="fr-FR" dirty="0">
                <a:highlight>
                  <a:srgbClr val="FFFF00"/>
                </a:highlight>
              </a:rPr>
              <a:t> </a:t>
            </a:r>
          </a:p>
        </p:txBody>
      </p:sp>
      <p:sp>
        <p:nvSpPr>
          <p:cNvPr id="9" name="ZoneTexte 8">
            <a:extLst>
              <a:ext uri="{FF2B5EF4-FFF2-40B4-BE49-F238E27FC236}">
                <a16:creationId xmlns:a16="http://schemas.microsoft.com/office/drawing/2014/main" id="{AB16BCD8-10B7-ECE3-8D8E-8685C0AF3E8C}"/>
              </a:ext>
            </a:extLst>
          </p:cNvPr>
          <p:cNvSpPr txBox="1"/>
          <p:nvPr/>
        </p:nvSpPr>
        <p:spPr>
          <a:xfrm>
            <a:off x="1163115" y="5999318"/>
            <a:ext cx="4275851" cy="369332"/>
          </a:xfrm>
          <a:prstGeom prst="rect">
            <a:avLst/>
          </a:prstGeom>
          <a:noFill/>
        </p:spPr>
        <p:txBody>
          <a:bodyPr wrap="none" rtlCol="0">
            <a:spAutoFit/>
          </a:bodyPr>
          <a:lstStyle/>
          <a:p>
            <a:r>
              <a:rPr lang="fr-FR" dirty="0"/>
              <a:t>Consulting, assistance, développement .NET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65F5F-9FA6-11EB-3330-63F39A1C837F}"/>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9673F41E-0318-F166-4982-82FF7A955ED0}"/>
              </a:ext>
            </a:extLst>
          </p:cNvPr>
          <p:cNvSpPr>
            <a:spLocks noGrp="1"/>
          </p:cNvSpPr>
          <p:nvPr>
            <p:ph type="title"/>
          </p:nvPr>
        </p:nvSpPr>
        <p:spPr/>
        <p:txBody>
          <a:bodyPr>
            <a:normAutofit/>
          </a:bodyPr>
          <a:lstStyle/>
          <a:p>
            <a:r>
              <a:rPr lang="fr-FR" sz="2400" dirty="0"/>
              <a:t>Pipeline LOCAL LLM / RAG /Embeddings / </a:t>
            </a:r>
            <a:r>
              <a:rPr lang="fr-FR" sz="2400" dirty="0" err="1"/>
              <a:t>Vector</a:t>
            </a:r>
            <a:r>
              <a:rPr lang="fr-FR" sz="2400" dirty="0"/>
              <a:t> DB / Reranking</a:t>
            </a:r>
          </a:p>
        </p:txBody>
      </p:sp>
      <p:sp>
        <p:nvSpPr>
          <p:cNvPr id="3" name="Espace réservé du contenu 2">
            <a:extLst>
              <a:ext uri="{FF2B5EF4-FFF2-40B4-BE49-F238E27FC236}">
                <a16:creationId xmlns:a16="http://schemas.microsoft.com/office/drawing/2014/main" id="{924BC458-0E2B-E8C6-58E0-E7CB304C0C57}"/>
              </a:ext>
            </a:extLst>
          </p:cNvPr>
          <p:cNvSpPr>
            <a:spLocks noGrp="1"/>
          </p:cNvSpPr>
          <p:nvPr>
            <p:ph idx="1"/>
          </p:nvPr>
        </p:nvSpPr>
        <p:spPr>
          <a:xfrm>
            <a:off x="581192" y="1932092"/>
            <a:ext cx="11029615" cy="3926708"/>
          </a:xfrm>
        </p:spPr>
        <p:txBody>
          <a:bodyPr>
            <a:normAutofit lnSpcReduction="10000"/>
          </a:bodyPr>
          <a:lstStyle/>
          <a:p>
            <a:pPr marL="0" indent="0">
              <a:buNone/>
            </a:pPr>
            <a:r>
              <a:rPr lang="fr-FR" dirty="0">
                <a:solidFill>
                  <a:schemeClr val="accent1"/>
                </a:solidFill>
              </a:rPr>
              <a:t>Bienvenue dans ce nouvel épisode de la série « IA &amp; C# pour l’entreprise »</a:t>
            </a:r>
            <a:br>
              <a:rPr lang="fr-FR" dirty="0">
                <a:solidFill>
                  <a:schemeClr val="accent1"/>
                </a:solidFill>
              </a:rPr>
            </a:br>
            <a:r>
              <a:rPr lang="fr-FR" i="1" dirty="0">
                <a:solidFill>
                  <a:srgbClr val="00B0F0"/>
                </a:solidFill>
              </a:rPr>
              <a:t>Une approche pragmatique anti sapin-de-Noël !</a:t>
            </a:r>
          </a:p>
          <a:p>
            <a:pPr marL="0" indent="0">
              <a:buNone/>
            </a:pPr>
            <a:br>
              <a:rPr lang="fr-FR" dirty="0"/>
            </a:br>
            <a:r>
              <a:rPr lang="fr-FR" dirty="0"/>
              <a:t>Olivier Dahan</a:t>
            </a:r>
          </a:p>
          <a:p>
            <a:pPr lvl="1"/>
            <a:r>
              <a:rPr lang="fr-FR" dirty="0"/>
              <a:t>Consultant Expert Microsoft (C#, MVVM, MAUI, WPF, IA…)</a:t>
            </a:r>
          </a:p>
          <a:p>
            <a:pPr lvl="1"/>
            <a:r>
              <a:rPr lang="fr-FR" dirty="0"/>
              <a:t>Auteur, conférencier, formateur, architecte, </a:t>
            </a:r>
            <a:r>
              <a:rPr lang="fr-FR" dirty="0" err="1"/>
              <a:t>devops</a:t>
            </a:r>
            <a:endParaRPr lang="fr-FR" dirty="0"/>
          </a:p>
          <a:p>
            <a:pPr lvl="1"/>
            <a:r>
              <a:rPr lang="fr-FR" dirty="0"/>
              <a:t>Microsoft MVP depuis 2009</a:t>
            </a:r>
          </a:p>
          <a:p>
            <a:pPr marL="0" indent="0">
              <a:buNone/>
            </a:pPr>
            <a:r>
              <a:rPr lang="fr-FR" dirty="0"/>
              <a:t>Me contacter</a:t>
            </a:r>
          </a:p>
          <a:p>
            <a:pPr lvl="1"/>
            <a:r>
              <a:rPr lang="fr-FR" dirty="0">
                <a:solidFill>
                  <a:schemeClr val="accent1"/>
                </a:solidFill>
                <a:hlinkClick r:id="rId2">
                  <a:extLst>
                    <a:ext uri="{A12FA001-AC4F-418D-AE19-62706E023703}">
                      <ahyp:hlinkClr xmlns:ahyp="http://schemas.microsoft.com/office/drawing/2018/hyperlinkcolor" val="tx"/>
                    </a:ext>
                  </a:extLst>
                </a:hlinkClick>
              </a:rPr>
              <a:t>odahan@gmail.com</a:t>
            </a:r>
            <a:endParaRPr lang="fr-FR" dirty="0">
              <a:solidFill>
                <a:schemeClr val="accent1"/>
              </a:solidFill>
            </a:endParaRPr>
          </a:p>
          <a:p>
            <a:pPr marL="0" indent="0">
              <a:buNone/>
            </a:pPr>
            <a:r>
              <a:rPr lang="fr-FR" dirty="0"/>
              <a:t>Blog</a:t>
            </a:r>
          </a:p>
          <a:p>
            <a:pPr lvl="1"/>
            <a:r>
              <a:rPr lang="fr-FR" dirty="0">
                <a:solidFill>
                  <a:schemeClr val="accent1"/>
                </a:solidFill>
                <a:hlinkClick r:id="rId3">
                  <a:extLst>
                    <a:ext uri="{A12FA001-AC4F-418D-AE19-62706E023703}">
                      <ahyp:hlinkClr xmlns:ahyp="http://schemas.microsoft.com/office/drawing/2018/hyperlinkcolor" val="tx"/>
                    </a:ext>
                  </a:extLst>
                </a:hlinkClick>
              </a:rPr>
              <a:t>www.e-naxos.com/blog</a:t>
            </a:r>
            <a:r>
              <a:rPr lang="fr-FR" dirty="0">
                <a:solidFill>
                  <a:srgbClr val="828282"/>
                </a:solidFill>
                <a:hlinkClick r:id="rId3">
                  <a:extLst>
                    <a:ext uri="{A12FA001-AC4F-418D-AE19-62706E023703}">
                      <ahyp:hlinkClr xmlns:ahyp="http://schemas.microsoft.com/office/drawing/2018/hyperlinkcolor" val="tx"/>
                    </a:ext>
                  </a:extLst>
                </a:hlinkClick>
              </a:rPr>
              <a:t> pour accéder à Dot.Blog</a:t>
            </a:r>
            <a:r>
              <a:rPr lang="fr-FR" dirty="0"/>
              <a:t> (plus de 1300 articles)</a:t>
            </a:r>
          </a:p>
        </p:txBody>
      </p:sp>
      <p:pic>
        <p:nvPicPr>
          <p:cNvPr id="5" name="Image 4">
            <a:extLst>
              <a:ext uri="{FF2B5EF4-FFF2-40B4-BE49-F238E27FC236}">
                <a16:creationId xmlns:a16="http://schemas.microsoft.com/office/drawing/2014/main" id="{CC7A1B1C-9874-52E5-FEF1-F41A2F6FDC3C}"/>
              </a:ext>
            </a:extLst>
          </p:cNvPr>
          <p:cNvPicPr>
            <a:picLocks noChangeAspect="1"/>
          </p:cNvPicPr>
          <p:nvPr/>
        </p:nvPicPr>
        <p:blipFill>
          <a:blip r:embed="rId4"/>
          <a:srcRect/>
          <a:stretch/>
        </p:blipFill>
        <p:spPr>
          <a:xfrm>
            <a:off x="8140017" y="1993816"/>
            <a:ext cx="2774685" cy="4162028"/>
          </a:xfrm>
          <a:prstGeom prst="rect">
            <a:avLst/>
          </a:prstGeom>
          <a:effectLst>
            <a:outerShdw blurRad="76200" dir="18900000" sy="23000" kx="-1200000" algn="bl" rotWithShape="0">
              <a:prstClr val="black">
                <a:alpha val="20000"/>
              </a:prstClr>
            </a:outerShdw>
          </a:effectLst>
        </p:spPr>
      </p:pic>
      <p:sp>
        <p:nvSpPr>
          <p:cNvPr id="9" name="ZoneTexte 8">
            <a:extLst>
              <a:ext uri="{FF2B5EF4-FFF2-40B4-BE49-F238E27FC236}">
                <a16:creationId xmlns:a16="http://schemas.microsoft.com/office/drawing/2014/main" id="{EDCCFFA0-FE04-6937-E45C-5576E349CAE7}"/>
              </a:ext>
            </a:extLst>
          </p:cNvPr>
          <p:cNvSpPr txBox="1"/>
          <p:nvPr/>
        </p:nvSpPr>
        <p:spPr>
          <a:xfrm>
            <a:off x="581192" y="740571"/>
            <a:ext cx="3885359" cy="461665"/>
          </a:xfrm>
          <a:prstGeom prst="rect">
            <a:avLst/>
          </a:prstGeom>
          <a:noFill/>
        </p:spPr>
        <p:txBody>
          <a:bodyPr wrap="none" rtlCol="0">
            <a:spAutoFit/>
          </a:bodyPr>
          <a:lstStyle/>
          <a:p>
            <a:r>
              <a:rPr lang="fr-FR" sz="2400" dirty="0">
                <a:solidFill>
                  <a:schemeClr val="accent3"/>
                </a:solidFill>
              </a:rPr>
              <a:t>Tout cela en C# avec démos !</a:t>
            </a:r>
          </a:p>
        </p:txBody>
      </p:sp>
      <p:pic>
        <p:nvPicPr>
          <p:cNvPr id="4" name="Image 3">
            <a:extLst>
              <a:ext uri="{FF2B5EF4-FFF2-40B4-BE49-F238E27FC236}">
                <a16:creationId xmlns:a16="http://schemas.microsoft.com/office/drawing/2014/main" id="{8F70717F-C93C-65F3-0132-8C49816128A4}"/>
              </a:ext>
            </a:extLst>
          </p:cNvPr>
          <p:cNvPicPr>
            <a:picLocks noChangeAspect="1"/>
          </p:cNvPicPr>
          <p:nvPr/>
        </p:nvPicPr>
        <p:blipFill>
          <a:blip r:embed="rId5"/>
          <a:stretch>
            <a:fillRect/>
          </a:stretch>
        </p:blipFill>
        <p:spPr>
          <a:xfrm>
            <a:off x="5153092" y="5913275"/>
            <a:ext cx="1885813" cy="770995"/>
          </a:xfrm>
          <a:prstGeom prst="rect">
            <a:avLst/>
          </a:prstGeom>
        </p:spPr>
      </p:pic>
    </p:spTree>
    <p:extLst>
      <p:ext uri="{BB962C8B-B14F-4D97-AF65-F5344CB8AC3E}">
        <p14:creationId xmlns:p14="http://schemas.microsoft.com/office/powerpoint/2010/main" val="1449305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A3C0E24-B8CD-201A-162E-E3B340E7AEA5}"/>
              </a:ext>
            </a:extLst>
          </p:cNvPr>
          <p:cNvSpPr>
            <a:spLocks noGrp="1"/>
          </p:cNvSpPr>
          <p:nvPr>
            <p:ph type="title"/>
          </p:nvPr>
        </p:nvSpPr>
        <p:spPr/>
        <p:txBody>
          <a:bodyPr/>
          <a:lstStyle/>
          <a:p>
            <a:r>
              <a:rPr lang="fr-FR" dirty="0"/>
              <a:t>Objectifs</a:t>
            </a:r>
          </a:p>
        </p:txBody>
      </p:sp>
      <p:sp>
        <p:nvSpPr>
          <p:cNvPr id="3" name="Espace réservé du contenu 2">
            <a:extLst>
              <a:ext uri="{FF2B5EF4-FFF2-40B4-BE49-F238E27FC236}">
                <a16:creationId xmlns:a16="http://schemas.microsoft.com/office/drawing/2014/main" id="{6F87A490-10CA-42E7-DF46-8AAA750322B9}"/>
              </a:ext>
            </a:extLst>
          </p:cNvPr>
          <p:cNvSpPr>
            <a:spLocks noGrp="1"/>
          </p:cNvSpPr>
          <p:nvPr>
            <p:ph idx="1"/>
          </p:nvPr>
        </p:nvSpPr>
        <p:spPr>
          <a:xfrm>
            <a:off x="581192" y="2180496"/>
            <a:ext cx="11029615" cy="4176237"/>
          </a:xfrm>
        </p:spPr>
        <p:txBody>
          <a:bodyPr>
            <a:normAutofit/>
          </a:bodyPr>
          <a:lstStyle/>
          <a:p>
            <a:r>
              <a:rPr lang="fr-FR" sz="2800" dirty="0">
                <a:solidFill>
                  <a:srgbClr val="0070C0"/>
                </a:solidFill>
              </a:rPr>
              <a:t>Mise en place d’un </a:t>
            </a:r>
            <a:r>
              <a:rPr lang="fr-FR" sz="2800" b="1" dirty="0">
                <a:solidFill>
                  <a:srgbClr val="0070C0"/>
                </a:solidFill>
              </a:rPr>
              <a:t>pipeline IA complet </a:t>
            </a:r>
            <a:r>
              <a:rPr lang="fr-FR" sz="2800" dirty="0">
                <a:solidFill>
                  <a:srgbClr val="0070C0"/>
                </a:solidFill>
              </a:rPr>
              <a:t>en local</a:t>
            </a:r>
          </a:p>
          <a:p>
            <a:pPr lvl="1"/>
            <a:r>
              <a:rPr lang="fr-FR" sz="2400" dirty="0"/>
              <a:t>Installation d’un </a:t>
            </a:r>
            <a:r>
              <a:rPr lang="fr-FR" sz="2400" b="1" dirty="0"/>
              <a:t>LLM local</a:t>
            </a:r>
          </a:p>
          <a:p>
            <a:pPr lvl="1"/>
            <a:r>
              <a:rPr lang="fr-FR" sz="2400" dirty="0"/>
              <a:t>Mise en place d’un </a:t>
            </a:r>
            <a:r>
              <a:rPr lang="fr-FR" sz="2400" b="1" dirty="0"/>
              <a:t>service d’</a:t>
            </a:r>
            <a:r>
              <a:rPr lang="fr-FR" sz="2400" b="1" dirty="0" err="1"/>
              <a:t>embeddings</a:t>
            </a:r>
            <a:r>
              <a:rPr lang="fr-FR" sz="2400" b="1" dirty="0"/>
              <a:t> local</a:t>
            </a:r>
          </a:p>
          <a:p>
            <a:pPr lvl="1"/>
            <a:r>
              <a:rPr lang="fr-FR" sz="2400" dirty="0"/>
              <a:t>Installation d’une </a:t>
            </a:r>
            <a:r>
              <a:rPr lang="fr-FR" sz="2400" b="1" dirty="0"/>
              <a:t>base de données vectorielle </a:t>
            </a:r>
            <a:r>
              <a:rPr lang="fr-FR" sz="2400" dirty="0"/>
              <a:t>pour le </a:t>
            </a:r>
            <a:r>
              <a:rPr lang="fr-FR" sz="2400" b="1" dirty="0"/>
              <a:t>RAG</a:t>
            </a:r>
          </a:p>
          <a:p>
            <a:pPr lvl="1"/>
            <a:r>
              <a:rPr lang="fr-FR" sz="2400" dirty="0"/>
              <a:t>Création d’un </a:t>
            </a:r>
            <a:r>
              <a:rPr lang="fr-FR" sz="2400" b="1" dirty="0"/>
              <a:t>service de Re-</a:t>
            </a:r>
            <a:r>
              <a:rPr lang="fr-FR" sz="2400" b="1" dirty="0" err="1"/>
              <a:t>ranking</a:t>
            </a:r>
            <a:endParaRPr lang="fr-FR" sz="2400" b="1" dirty="0"/>
          </a:p>
          <a:p>
            <a:pPr lvl="1"/>
            <a:r>
              <a:rPr lang="fr-FR" sz="2400" dirty="0"/>
              <a:t>Des </a:t>
            </a:r>
            <a:r>
              <a:rPr lang="fr-FR" sz="2400" b="1" dirty="0"/>
              <a:t>exemples C# </a:t>
            </a:r>
            <a:r>
              <a:rPr lang="fr-FR" sz="2400" dirty="0"/>
              <a:t>à chaque étape pour valider le setup et </a:t>
            </a:r>
            <a:r>
              <a:rPr lang="fr-FR" sz="2400" b="1" dirty="0"/>
              <a:t>comprendre à quoi sert chaque partie</a:t>
            </a:r>
            <a:r>
              <a:rPr lang="fr-FR" sz="2400" dirty="0"/>
              <a:t> de notre montage</a:t>
            </a:r>
          </a:p>
          <a:p>
            <a:pPr lvl="1"/>
            <a:r>
              <a:rPr lang="fr-FR" sz="2400" dirty="0"/>
              <a:t>Des </a:t>
            </a:r>
            <a:r>
              <a:rPr lang="fr-FR" sz="2400" b="1" dirty="0"/>
              <a:t>tests </a:t>
            </a:r>
            <a:r>
              <a:rPr lang="fr-FR" sz="2400" b="1" dirty="0" err="1"/>
              <a:t>Powershell</a:t>
            </a:r>
            <a:r>
              <a:rPr lang="fr-FR" sz="2400" b="1" dirty="0"/>
              <a:t> </a:t>
            </a:r>
            <a:r>
              <a:rPr lang="fr-FR" sz="2400" dirty="0"/>
              <a:t>/ console pour s’assurer que tout fonctionne</a:t>
            </a:r>
          </a:p>
          <a:p>
            <a:endParaRPr lang="fr-FR" sz="2800" dirty="0"/>
          </a:p>
        </p:txBody>
      </p:sp>
    </p:spTree>
    <p:extLst>
      <p:ext uri="{BB962C8B-B14F-4D97-AF65-F5344CB8AC3E}">
        <p14:creationId xmlns:p14="http://schemas.microsoft.com/office/powerpoint/2010/main" val="4175277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C6F2A1-4B97-D03A-2E39-FA51F73896CC}"/>
              </a:ext>
            </a:extLst>
          </p:cNvPr>
          <p:cNvSpPr>
            <a:spLocks noGrp="1"/>
          </p:cNvSpPr>
          <p:nvPr>
            <p:ph type="title"/>
          </p:nvPr>
        </p:nvSpPr>
        <p:spPr/>
        <p:txBody>
          <a:bodyPr/>
          <a:lstStyle/>
          <a:p>
            <a:r>
              <a:rPr lang="fr-FR" dirty="0"/>
              <a:t>Pourquoi un pipeline Local ?</a:t>
            </a:r>
          </a:p>
        </p:txBody>
      </p:sp>
      <p:sp>
        <p:nvSpPr>
          <p:cNvPr id="3" name="Espace réservé du contenu 2">
            <a:extLst>
              <a:ext uri="{FF2B5EF4-FFF2-40B4-BE49-F238E27FC236}">
                <a16:creationId xmlns:a16="http://schemas.microsoft.com/office/drawing/2014/main" id="{F41F9743-B994-4971-F20C-9BE40F927DFB}"/>
              </a:ext>
            </a:extLst>
          </p:cNvPr>
          <p:cNvSpPr>
            <a:spLocks noGrp="1"/>
          </p:cNvSpPr>
          <p:nvPr>
            <p:ph idx="1"/>
          </p:nvPr>
        </p:nvSpPr>
        <p:spPr>
          <a:xfrm>
            <a:off x="581192" y="2180496"/>
            <a:ext cx="11029615" cy="4154203"/>
          </a:xfrm>
        </p:spPr>
        <p:txBody>
          <a:bodyPr>
            <a:normAutofit lnSpcReduction="10000"/>
          </a:bodyPr>
          <a:lstStyle/>
          <a:p>
            <a:r>
              <a:rPr lang="fr-FR" sz="2000" dirty="0"/>
              <a:t>Parce que le </a:t>
            </a:r>
            <a:r>
              <a:rPr lang="fr-FR" sz="2000" b="1" dirty="0"/>
              <a:t>Cloud a un coût non négligeable</a:t>
            </a:r>
            <a:r>
              <a:rPr lang="fr-FR" sz="2000" dirty="0"/>
              <a:t> (financier et écologique)</a:t>
            </a:r>
          </a:p>
          <a:p>
            <a:r>
              <a:rPr lang="fr-FR" sz="2000" dirty="0"/>
              <a:t>Parce que le Cloud le plus honnête ne vaudra jamais vos </a:t>
            </a:r>
            <a:r>
              <a:rPr lang="fr-FR" sz="2000" b="1" dirty="0"/>
              <a:t>propres machines en termes de sécurité </a:t>
            </a:r>
            <a:r>
              <a:rPr lang="fr-FR" sz="2000" dirty="0"/>
              <a:t>des données sensibles</a:t>
            </a:r>
          </a:p>
          <a:p>
            <a:r>
              <a:rPr lang="fr-FR" sz="2000" dirty="0"/>
              <a:t>Parce que seuls des services </a:t>
            </a:r>
            <a:r>
              <a:rPr lang="fr-FR" sz="2000" i="1" dirty="0"/>
              <a:t>on </a:t>
            </a:r>
            <a:r>
              <a:rPr lang="fr-FR" sz="2000" i="1" dirty="0" err="1"/>
              <a:t>premise</a:t>
            </a:r>
            <a:r>
              <a:rPr lang="fr-FR" sz="2000" i="1" dirty="0"/>
              <a:t> </a:t>
            </a:r>
            <a:r>
              <a:rPr lang="fr-FR" sz="2000" dirty="0"/>
              <a:t>permettent de </a:t>
            </a:r>
            <a:r>
              <a:rPr lang="fr-FR" sz="2000" b="1" dirty="0"/>
              <a:t>garantir la souveraineté sur vos data</a:t>
            </a:r>
          </a:p>
          <a:p>
            <a:r>
              <a:rPr lang="fr-FR" sz="2000" dirty="0"/>
              <a:t>Parce qu’on n’est pas obligé d’être extrémiste et que des </a:t>
            </a:r>
            <a:r>
              <a:rPr lang="fr-FR" sz="2000" b="1" dirty="0"/>
              <a:t>solutions hybrides peuvent abaisser les coûts </a:t>
            </a:r>
            <a:r>
              <a:rPr lang="fr-FR" sz="2000" dirty="0"/>
              <a:t>et </a:t>
            </a:r>
            <a:r>
              <a:rPr lang="fr-FR" sz="2000" b="1" dirty="0"/>
              <a:t>protéger les données </a:t>
            </a:r>
            <a:r>
              <a:rPr lang="fr-FR" sz="2000" dirty="0"/>
              <a:t>sans abandonner les services de grande qualité des fournisseurs d’IA réputés</a:t>
            </a:r>
          </a:p>
          <a:p>
            <a:r>
              <a:rPr lang="fr-FR" sz="2000" dirty="0"/>
              <a:t>Parce qu’on peut aussi traiter beaucoup de choses avec un LLM local et ne payer des requêtes à OpenAI ou autres que pour les tâches qui le réclament, </a:t>
            </a:r>
            <a:r>
              <a:rPr lang="fr-FR" sz="2000" b="1" dirty="0"/>
              <a:t>abaissant encore les coûts d’exploitation</a:t>
            </a:r>
          </a:p>
          <a:p>
            <a:r>
              <a:rPr lang="fr-FR" sz="2000" dirty="0"/>
              <a:t>Parce que la recherche d’une </a:t>
            </a:r>
            <a:r>
              <a:rPr lang="fr-FR" sz="2000" b="1" dirty="0"/>
              <a:t>meilleure productivité et de coûts d’exploitation bas </a:t>
            </a:r>
            <a:r>
              <a:rPr lang="fr-FR" sz="2000" dirty="0"/>
              <a:t>est une quête permanente pour toute entreprise qui veut être rentable</a:t>
            </a:r>
          </a:p>
          <a:p>
            <a:endParaRPr lang="fr-FR" sz="2000" dirty="0"/>
          </a:p>
        </p:txBody>
      </p:sp>
      <p:pic>
        <p:nvPicPr>
          <p:cNvPr id="5" name="Image 4">
            <a:extLst>
              <a:ext uri="{FF2B5EF4-FFF2-40B4-BE49-F238E27FC236}">
                <a16:creationId xmlns:a16="http://schemas.microsoft.com/office/drawing/2014/main" id="{07769475-FEFC-7996-8E7B-35DA71DBDC71}"/>
              </a:ext>
            </a:extLst>
          </p:cNvPr>
          <p:cNvPicPr>
            <a:picLocks noChangeAspect="1"/>
          </p:cNvPicPr>
          <p:nvPr/>
        </p:nvPicPr>
        <p:blipFill>
          <a:blip r:embed="rId2"/>
          <a:stretch>
            <a:fillRect/>
          </a:stretch>
        </p:blipFill>
        <p:spPr>
          <a:xfrm>
            <a:off x="8799210" y="271857"/>
            <a:ext cx="2811597" cy="1874398"/>
          </a:xfrm>
          <a:prstGeom prst="rect">
            <a:avLst/>
          </a:prstGeom>
        </p:spPr>
      </p:pic>
    </p:spTree>
    <p:extLst>
      <p:ext uri="{BB962C8B-B14F-4D97-AF65-F5344CB8AC3E}">
        <p14:creationId xmlns:p14="http://schemas.microsoft.com/office/powerpoint/2010/main" val="166155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dirty="0"/>
              <a:t>Avec ou sans MIDDLEWARE ?</a:t>
            </a:r>
            <a:endParaRPr dirty="0"/>
          </a:p>
        </p:txBody>
      </p:sp>
      <p:sp>
        <p:nvSpPr>
          <p:cNvPr id="5" name="ZoneTexte 4">
            <a:extLst>
              <a:ext uri="{FF2B5EF4-FFF2-40B4-BE49-F238E27FC236}">
                <a16:creationId xmlns:a16="http://schemas.microsoft.com/office/drawing/2014/main" id="{F88C89A9-4AED-B0A6-C8B7-21E818750417}"/>
              </a:ext>
            </a:extLst>
          </p:cNvPr>
          <p:cNvSpPr txBox="1"/>
          <p:nvPr/>
        </p:nvSpPr>
        <p:spPr>
          <a:xfrm>
            <a:off x="484742" y="2019437"/>
            <a:ext cx="11281272" cy="4893647"/>
          </a:xfrm>
          <a:prstGeom prst="rect">
            <a:avLst/>
          </a:prstGeom>
          <a:noFill/>
        </p:spPr>
        <p:txBody>
          <a:bodyPr wrap="square" rtlCol="0">
            <a:spAutoFit/>
          </a:bodyPr>
          <a:lstStyle/>
          <a:p>
            <a:pPr marL="285750" indent="-285750">
              <a:buFont typeface="Arial" panose="020B0604020202020204" pitchFamily="34" charset="0"/>
              <a:buChar char="•"/>
            </a:pPr>
            <a:r>
              <a:rPr lang="fr-FR" sz="2400" dirty="0"/>
              <a:t>Dans cette vidéo il sera question que de l’infrastructure et non de programmation</a:t>
            </a:r>
          </a:p>
          <a:p>
            <a:pPr marL="285750" indent="-285750">
              <a:buFont typeface="Arial" panose="020B0604020202020204" pitchFamily="34" charset="0"/>
              <a:buChar char="•"/>
            </a:pPr>
            <a:r>
              <a:rPr lang="fr-FR" sz="2400" dirty="0"/>
              <a:t>Il y aura forcément des tests et des exemples en C#, parfois avec un peu de SK juste utilisé comme « glue » technique. Ce n’est pas le sujet de cette vidéo.</a:t>
            </a:r>
          </a:p>
          <a:p>
            <a:pPr marL="285750" indent="-285750">
              <a:buFont typeface="Arial" panose="020B0604020202020204" pitchFamily="34" charset="0"/>
              <a:buChar char="•"/>
            </a:pPr>
            <a:r>
              <a:rPr lang="fr-FR" sz="2400" dirty="0"/>
              <a:t>Les prochaines vidéos introduiront la nouvelle version de SK, Agent Framework</a:t>
            </a:r>
            <a:br>
              <a:rPr lang="fr-FR" sz="2400" dirty="0"/>
            </a:br>
            <a:endParaRPr lang="fr-FR" sz="2400" dirty="0"/>
          </a:p>
          <a:p>
            <a:pPr marL="285750" indent="-285750">
              <a:buFont typeface="Arial" panose="020B0604020202020204" pitchFamily="34" charset="0"/>
              <a:buChar char="•"/>
            </a:pPr>
            <a:r>
              <a:rPr lang="fr-FR" sz="2400" dirty="0"/>
              <a:t>Pourquoi ce choix ?</a:t>
            </a:r>
            <a:br>
              <a:rPr lang="fr-FR" sz="2400" dirty="0"/>
            </a:br>
            <a:endParaRPr lang="fr-FR" sz="2400" dirty="0"/>
          </a:p>
          <a:p>
            <a:pPr marL="742950" lvl="1" indent="-285750">
              <a:buFont typeface="Arial" panose="020B0604020202020204" pitchFamily="34" charset="0"/>
              <a:buChar char="•"/>
            </a:pPr>
            <a:r>
              <a:rPr lang="fr-FR" sz="2400" dirty="0"/>
              <a:t>Pour ne pas tout mélanger !</a:t>
            </a:r>
          </a:p>
          <a:p>
            <a:pPr marL="742950" lvl="1" indent="-285750">
              <a:buFont typeface="Arial" panose="020B0604020202020204" pitchFamily="34" charset="0"/>
              <a:buChar char="•"/>
            </a:pPr>
            <a:r>
              <a:rPr lang="fr-FR" sz="2400" dirty="0"/>
              <a:t>Pour simplifier les exemples et la progression</a:t>
            </a:r>
          </a:p>
          <a:p>
            <a:pPr marL="742950" lvl="1" indent="-285750">
              <a:buFont typeface="Arial" panose="020B0604020202020204" pitchFamily="34" charset="0"/>
              <a:buChar char="•"/>
            </a:pPr>
            <a:r>
              <a:rPr lang="fr-FR" sz="2400" dirty="0"/>
              <a:t>Pour vous laisser la possibilité d’utiliser le pipeline sans rien d’autre que HTTP</a:t>
            </a:r>
          </a:p>
          <a:p>
            <a:pPr marL="742950" lvl="1" indent="-285750">
              <a:buFont typeface="Arial" panose="020B0604020202020204" pitchFamily="34" charset="0"/>
              <a:buChar char="•"/>
            </a:pPr>
            <a:r>
              <a:rPr lang="fr-FR" sz="2400" dirty="0"/>
              <a:t>Pour en laisser pour d’autres vidéos où Agent Framework sera utilisé à sa juste valeur !</a:t>
            </a:r>
          </a:p>
          <a:p>
            <a:pPr marL="742950" lvl="1" indent="-285750">
              <a:buFont typeface="Arial" panose="020B0604020202020204" pitchFamily="34" charset="0"/>
              <a:buChar char="•"/>
            </a:pPr>
            <a:endParaRPr lang="fr-FR" sz="2400" dirty="0"/>
          </a:p>
        </p:txBody>
      </p:sp>
      <p:pic>
        <p:nvPicPr>
          <p:cNvPr id="4" name="Image 3">
            <a:extLst>
              <a:ext uri="{FF2B5EF4-FFF2-40B4-BE49-F238E27FC236}">
                <a16:creationId xmlns:a16="http://schemas.microsoft.com/office/drawing/2014/main" id="{D657BDC4-0BB1-DCDD-E6F0-CFF62CBC0DE4}"/>
              </a:ext>
            </a:extLst>
          </p:cNvPr>
          <p:cNvPicPr>
            <a:picLocks noChangeAspect="1"/>
          </p:cNvPicPr>
          <p:nvPr/>
        </p:nvPicPr>
        <p:blipFill>
          <a:blip r:embed="rId2"/>
          <a:stretch>
            <a:fillRect/>
          </a:stretch>
        </p:blipFill>
        <p:spPr>
          <a:xfrm>
            <a:off x="10535298" y="755279"/>
            <a:ext cx="907554" cy="90755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7322228-42DA-B3D5-0105-15798885F976}"/>
              </a:ext>
            </a:extLst>
          </p:cNvPr>
          <p:cNvSpPr>
            <a:spLocks noGrp="1"/>
          </p:cNvSpPr>
          <p:nvPr>
            <p:ph type="title"/>
          </p:nvPr>
        </p:nvSpPr>
        <p:spPr/>
        <p:txBody>
          <a:bodyPr/>
          <a:lstStyle/>
          <a:p>
            <a:r>
              <a:rPr lang="fr-FR" dirty="0"/>
              <a:t>Si on résume le plan général…</a:t>
            </a:r>
          </a:p>
        </p:txBody>
      </p:sp>
      <p:pic>
        <p:nvPicPr>
          <p:cNvPr id="5" name="Espace réservé du contenu 4">
            <a:extLst>
              <a:ext uri="{FF2B5EF4-FFF2-40B4-BE49-F238E27FC236}">
                <a16:creationId xmlns:a16="http://schemas.microsoft.com/office/drawing/2014/main" id="{F948B84C-413E-624A-22C7-29A94CA3F00A}"/>
              </a:ext>
            </a:extLst>
          </p:cNvPr>
          <p:cNvPicPr>
            <a:picLocks noGrp="1" noChangeAspect="1"/>
          </p:cNvPicPr>
          <p:nvPr>
            <p:ph idx="1"/>
          </p:nvPr>
        </p:nvPicPr>
        <p:blipFill>
          <a:blip r:embed="rId2"/>
          <a:stretch>
            <a:fillRect/>
          </a:stretch>
        </p:blipFill>
        <p:spPr>
          <a:xfrm>
            <a:off x="90828" y="3073594"/>
            <a:ext cx="3900138" cy="2600095"/>
          </a:xfrm>
        </p:spPr>
      </p:pic>
      <p:pic>
        <p:nvPicPr>
          <p:cNvPr id="7" name="Image 6">
            <a:extLst>
              <a:ext uri="{FF2B5EF4-FFF2-40B4-BE49-F238E27FC236}">
                <a16:creationId xmlns:a16="http://schemas.microsoft.com/office/drawing/2014/main" id="{87E8BA45-FA8C-EC2C-E420-93DE3DC6D954}"/>
              </a:ext>
            </a:extLst>
          </p:cNvPr>
          <p:cNvPicPr>
            <a:picLocks noChangeAspect="1"/>
          </p:cNvPicPr>
          <p:nvPr/>
        </p:nvPicPr>
        <p:blipFill>
          <a:blip r:embed="rId3"/>
          <a:stretch>
            <a:fillRect/>
          </a:stretch>
        </p:blipFill>
        <p:spPr>
          <a:xfrm>
            <a:off x="4163803" y="3073594"/>
            <a:ext cx="3900138" cy="2600092"/>
          </a:xfrm>
          <a:prstGeom prst="rect">
            <a:avLst/>
          </a:prstGeom>
        </p:spPr>
      </p:pic>
      <p:pic>
        <p:nvPicPr>
          <p:cNvPr id="9" name="Image 8">
            <a:extLst>
              <a:ext uri="{FF2B5EF4-FFF2-40B4-BE49-F238E27FC236}">
                <a16:creationId xmlns:a16="http://schemas.microsoft.com/office/drawing/2014/main" id="{16CDFA1F-B0F5-8C7E-BD20-32B5F481AAA7}"/>
              </a:ext>
            </a:extLst>
          </p:cNvPr>
          <p:cNvPicPr>
            <a:picLocks noChangeAspect="1"/>
          </p:cNvPicPr>
          <p:nvPr/>
        </p:nvPicPr>
        <p:blipFill>
          <a:blip r:embed="rId4"/>
          <a:stretch>
            <a:fillRect/>
          </a:stretch>
        </p:blipFill>
        <p:spPr>
          <a:xfrm>
            <a:off x="8236778" y="3073593"/>
            <a:ext cx="3900137" cy="2600091"/>
          </a:xfrm>
          <a:prstGeom prst="rect">
            <a:avLst/>
          </a:prstGeom>
        </p:spPr>
      </p:pic>
      <p:sp>
        <p:nvSpPr>
          <p:cNvPr id="10" name="ZoneTexte 9">
            <a:extLst>
              <a:ext uri="{FF2B5EF4-FFF2-40B4-BE49-F238E27FC236}">
                <a16:creationId xmlns:a16="http://schemas.microsoft.com/office/drawing/2014/main" id="{A75420DE-14BC-E28D-D6C7-CD60AC133B3D}"/>
              </a:ext>
            </a:extLst>
          </p:cNvPr>
          <p:cNvSpPr txBox="1"/>
          <p:nvPr/>
        </p:nvSpPr>
        <p:spPr>
          <a:xfrm>
            <a:off x="944748" y="2439969"/>
            <a:ext cx="2227469" cy="369332"/>
          </a:xfrm>
          <a:prstGeom prst="rect">
            <a:avLst/>
          </a:prstGeom>
          <a:noFill/>
        </p:spPr>
        <p:txBody>
          <a:bodyPr wrap="none" rtlCol="0">
            <a:spAutoFit/>
          </a:bodyPr>
          <a:lstStyle/>
          <a:p>
            <a:r>
              <a:rPr lang="fr-FR" dirty="0">
                <a:latin typeface="Franklin Gothic Demi Cond" panose="020B0706030402020204" pitchFamily="34" charset="0"/>
              </a:rPr>
              <a:t>11 épisodes SK centrés</a:t>
            </a:r>
          </a:p>
        </p:txBody>
      </p:sp>
      <p:sp>
        <p:nvSpPr>
          <p:cNvPr id="11" name="ZoneTexte 10">
            <a:extLst>
              <a:ext uri="{FF2B5EF4-FFF2-40B4-BE49-F238E27FC236}">
                <a16:creationId xmlns:a16="http://schemas.microsoft.com/office/drawing/2014/main" id="{538BF653-9CBD-75E3-E5C9-BF904026C0E9}"/>
              </a:ext>
            </a:extLst>
          </p:cNvPr>
          <p:cNvSpPr txBox="1"/>
          <p:nvPr/>
        </p:nvSpPr>
        <p:spPr>
          <a:xfrm>
            <a:off x="5050450" y="2439969"/>
            <a:ext cx="2079415" cy="369332"/>
          </a:xfrm>
          <a:prstGeom prst="rect">
            <a:avLst/>
          </a:prstGeom>
          <a:noFill/>
        </p:spPr>
        <p:txBody>
          <a:bodyPr wrap="none" rtlCol="0">
            <a:spAutoFit/>
          </a:bodyPr>
          <a:lstStyle/>
          <a:p>
            <a:r>
              <a:rPr lang="fr-FR" b="1" dirty="0">
                <a:latin typeface="Franklin Gothic Demi Cond" panose="020B0706030402020204" pitchFamily="34" charset="0"/>
              </a:rPr>
              <a:t>1 vidéo Local Pipeline</a:t>
            </a:r>
          </a:p>
        </p:txBody>
      </p:sp>
      <p:sp>
        <p:nvSpPr>
          <p:cNvPr id="12" name="ZoneTexte 11">
            <a:extLst>
              <a:ext uri="{FF2B5EF4-FFF2-40B4-BE49-F238E27FC236}">
                <a16:creationId xmlns:a16="http://schemas.microsoft.com/office/drawing/2014/main" id="{F7D48A0C-FC60-C5D3-E18C-7E8743035C58}"/>
              </a:ext>
            </a:extLst>
          </p:cNvPr>
          <p:cNvSpPr txBox="1"/>
          <p:nvPr/>
        </p:nvSpPr>
        <p:spPr>
          <a:xfrm>
            <a:off x="8752126" y="2407703"/>
            <a:ext cx="2869440" cy="369332"/>
          </a:xfrm>
          <a:prstGeom prst="rect">
            <a:avLst/>
          </a:prstGeom>
          <a:noFill/>
        </p:spPr>
        <p:txBody>
          <a:bodyPr wrap="none" rtlCol="0">
            <a:spAutoFit/>
          </a:bodyPr>
          <a:lstStyle/>
          <a:p>
            <a:r>
              <a:rPr lang="fr-FR" dirty="0">
                <a:latin typeface="Franklin Gothic Demi Cond" panose="020B0706030402020204" pitchFamily="34" charset="0"/>
              </a:rPr>
              <a:t>Vidéos Hybride local/distant,,,</a:t>
            </a:r>
          </a:p>
        </p:txBody>
      </p:sp>
      <p:sp>
        <p:nvSpPr>
          <p:cNvPr id="13" name="Flèche : droite 12">
            <a:extLst>
              <a:ext uri="{FF2B5EF4-FFF2-40B4-BE49-F238E27FC236}">
                <a16:creationId xmlns:a16="http://schemas.microsoft.com/office/drawing/2014/main" id="{E69460E1-7993-D697-2921-BC0B1267DAE4}"/>
              </a:ext>
            </a:extLst>
          </p:cNvPr>
          <p:cNvSpPr/>
          <p:nvPr/>
        </p:nvSpPr>
        <p:spPr>
          <a:xfrm rot="16200000">
            <a:off x="5856437" y="5633835"/>
            <a:ext cx="514869" cy="798723"/>
          </a:xfrm>
          <a:prstGeom prst="rightArrow">
            <a:avLst/>
          </a:prstGeom>
          <a:ln/>
        </p:spPr>
        <p:style>
          <a:lnRef idx="0">
            <a:schemeClr val="accent6"/>
          </a:lnRef>
          <a:fillRef idx="3">
            <a:schemeClr val="accent6"/>
          </a:fillRef>
          <a:effectRef idx="3">
            <a:schemeClr val="accent6"/>
          </a:effectRef>
          <a:fontRef idx="minor">
            <a:schemeClr val="lt1"/>
          </a:fontRef>
        </p:style>
        <p:txBody>
          <a:bodyPr rtlCol="0" anchor="ctr"/>
          <a:lstStyle/>
          <a:p>
            <a:pPr algn="ctr"/>
            <a:endParaRPr lang="fr-FR"/>
          </a:p>
        </p:txBody>
      </p:sp>
      <p:sp>
        <p:nvSpPr>
          <p:cNvPr id="14" name="ZoneTexte 13">
            <a:extLst>
              <a:ext uri="{FF2B5EF4-FFF2-40B4-BE49-F238E27FC236}">
                <a16:creationId xmlns:a16="http://schemas.microsoft.com/office/drawing/2014/main" id="{285361FD-58BD-EBB5-8E8B-0155E311E86D}"/>
              </a:ext>
            </a:extLst>
          </p:cNvPr>
          <p:cNvSpPr txBox="1"/>
          <p:nvPr/>
        </p:nvSpPr>
        <p:spPr>
          <a:xfrm>
            <a:off x="1593442" y="6155843"/>
            <a:ext cx="548548" cy="369332"/>
          </a:xfrm>
          <a:prstGeom prst="rect">
            <a:avLst/>
          </a:prstGeom>
          <a:noFill/>
        </p:spPr>
        <p:txBody>
          <a:bodyPr wrap="none" rtlCol="0">
            <a:spAutoFit/>
          </a:bodyPr>
          <a:lstStyle/>
          <a:p>
            <a:r>
              <a:rPr lang="fr-FR" dirty="0">
                <a:solidFill>
                  <a:srgbClr val="7030A0"/>
                </a:solidFill>
                <a:latin typeface="Franklin Gothic Demi Cond" panose="020B0706030402020204" pitchFamily="34" charset="0"/>
              </a:rPr>
              <a:t>Hier</a:t>
            </a:r>
          </a:p>
        </p:txBody>
      </p:sp>
      <p:sp>
        <p:nvSpPr>
          <p:cNvPr id="15" name="ZoneTexte 14">
            <a:extLst>
              <a:ext uri="{FF2B5EF4-FFF2-40B4-BE49-F238E27FC236}">
                <a16:creationId xmlns:a16="http://schemas.microsoft.com/office/drawing/2014/main" id="{9CEABA8C-5D2E-390E-3EBC-2F7FC38C8736}"/>
              </a:ext>
            </a:extLst>
          </p:cNvPr>
          <p:cNvSpPr txBox="1"/>
          <p:nvPr/>
        </p:nvSpPr>
        <p:spPr>
          <a:xfrm>
            <a:off x="9883717" y="6123577"/>
            <a:ext cx="857927" cy="369332"/>
          </a:xfrm>
          <a:prstGeom prst="rect">
            <a:avLst/>
          </a:prstGeom>
          <a:noFill/>
        </p:spPr>
        <p:txBody>
          <a:bodyPr wrap="none" rtlCol="0">
            <a:spAutoFit/>
          </a:bodyPr>
          <a:lstStyle/>
          <a:p>
            <a:r>
              <a:rPr lang="fr-FR" dirty="0">
                <a:solidFill>
                  <a:srgbClr val="7030A0"/>
                </a:solidFill>
                <a:latin typeface="Franklin Gothic Demi Cond" panose="020B0706030402020204" pitchFamily="34" charset="0"/>
              </a:rPr>
              <a:t>Demain</a:t>
            </a:r>
          </a:p>
        </p:txBody>
      </p:sp>
      <p:sp>
        <p:nvSpPr>
          <p:cNvPr id="16" name="ZoneTexte 15">
            <a:extLst>
              <a:ext uri="{FF2B5EF4-FFF2-40B4-BE49-F238E27FC236}">
                <a16:creationId xmlns:a16="http://schemas.microsoft.com/office/drawing/2014/main" id="{C45B2561-0872-BE3C-4969-B8C812031D47}"/>
              </a:ext>
            </a:extLst>
          </p:cNvPr>
          <p:cNvSpPr txBox="1"/>
          <p:nvPr/>
        </p:nvSpPr>
        <p:spPr>
          <a:xfrm>
            <a:off x="5777692" y="6389515"/>
            <a:ext cx="687304" cy="369332"/>
          </a:xfrm>
          <a:prstGeom prst="rect">
            <a:avLst/>
          </a:prstGeom>
          <a:noFill/>
        </p:spPr>
        <p:txBody>
          <a:bodyPr wrap="none" rtlCol="0">
            <a:spAutoFit/>
          </a:bodyPr>
          <a:lstStyle/>
          <a:p>
            <a:r>
              <a:rPr lang="fr-FR" dirty="0">
                <a:solidFill>
                  <a:srgbClr val="7030A0"/>
                </a:solidFill>
                <a:latin typeface="Franklin Gothic Demi Cond" panose="020B0706030402020204" pitchFamily="34" charset="0"/>
              </a:rPr>
              <a:t>NOW!</a:t>
            </a:r>
          </a:p>
        </p:txBody>
      </p:sp>
    </p:spTree>
    <p:extLst>
      <p:ext uri="{BB962C8B-B14F-4D97-AF65-F5344CB8AC3E}">
        <p14:creationId xmlns:p14="http://schemas.microsoft.com/office/powerpoint/2010/main" val="4219408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65D8BC1-FB10-85EF-DC37-C55114C47A15}"/>
              </a:ext>
            </a:extLst>
          </p:cNvPr>
          <p:cNvSpPr>
            <a:spLocks noGrp="1"/>
          </p:cNvSpPr>
          <p:nvPr>
            <p:ph type="title"/>
          </p:nvPr>
        </p:nvSpPr>
        <p:spPr/>
        <p:txBody>
          <a:bodyPr/>
          <a:lstStyle/>
          <a:p>
            <a:r>
              <a:rPr lang="fr-FR" dirty="0" err="1"/>
              <a:t>Pré-requis</a:t>
            </a:r>
            <a:endParaRPr lang="fr-FR" dirty="0"/>
          </a:p>
        </p:txBody>
      </p:sp>
      <p:sp>
        <p:nvSpPr>
          <p:cNvPr id="3" name="Espace réservé du contenu 2">
            <a:extLst>
              <a:ext uri="{FF2B5EF4-FFF2-40B4-BE49-F238E27FC236}">
                <a16:creationId xmlns:a16="http://schemas.microsoft.com/office/drawing/2014/main" id="{EEEAF71A-3127-CECC-FDBB-B157B75EF252}"/>
              </a:ext>
            </a:extLst>
          </p:cNvPr>
          <p:cNvSpPr>
            <a:spLocks noGrp="1"/>
          </p:cNvSpPr>
          <p:nvPr>
            <p:ph idx="1"/>
          </p:nvPr>
        </p:nvSpPr>
        <p:spPr>
          <a:xfrm>
            <a:off x="581192" y="1883884"/>
            <a:ext cx="11029615" cy="4770304"/>
          </a:xfrm>
        </p:spPr>
        <p:txBody>
          <a:bodyPr>
            <a:normAutofit fontScale="92500" lnSpcReduction="10000"/>
          </a:bodyPr>
          <a:lstStyle/>
          <a:p>
            <a:pPr marL="342900" indent="-342900">
              <a:buFont typeface="+mj-lt"/>
              <a:buAutoNum type="arabicPeriod"/>
            </a:pPr>
            <a:r>
              <a:rPr lang="fr-FR" dirty="0"/>
              <a:t>Avoir </a:t>
            </a:r>
            <a:r>
              <a:rPr lang="fr-FR" b="1" dirty="0"/>
              <a:t>Visual Studio 2022</a:t>
            </a:r>
            <a:r>
              <a:rPr lang="fr-FR" dirty="0"/>
              <a:t>+ pour les tests</a:t>
            </a:r>
          </a:p>
          <a:p>
            <a:pPr marL="342900" indent="-342900">
              <a:buFont typeface="+mj-lt"/>
              <a:buAutoNum type="arabicPeriod"/>
            </a:pPr>
            <a:r>
              <a:rPr lang="fr-FR" dirty="0"/>
              <a:t>Avoir .NET 9+ installé </a:t>
            </a:r>
          </a:p>
          <a:p>
            <a:pPr marL="666900" lvl="1" indent="-342900">
              <a:buFont typeface="+mj-lt"/>
              <a:buAutoNum type="arabicPeriod"/>
            </a:pPr>
            <a:r>
              <a:rPr lang="fr-FR" dirty="0"/>
              <a:t>vérifiez par la commande « </a:t>
            </a:r>
            <a:r>
              <a:rPr lang="fr-FR" b="1" i="1" dirty="0" err="1"/>
              <a:t>dotnet</a:t>
            </a:r>
            <a:r>
              <a:rPr lang="fr-FR" b="1" i="1" dirty="0"/>
              <a:t> –info </a:t>
            </a:r>
            <a:r>
              <a:rPr lang="fr-FR" dirty="0"/>
              <a:t>»</a:t>
            </a:r>
          </a:p>
          <a:p>
            <a:pPr marL="666900" lvl="1" indent="-342900">
              <a:buFont typeface="+mj-lt"/>
              <a:buAutoNum type="arabicPeriod"/>
            </a:pPr>
            <a:r>
              <a:rPr lang="fr-FR" dirty="0"/>
              <a:t>La réponse doit indiquer une version 9,x (il peut y en avoir d’autres plus anciennes cela ne compte pas)</a:t>
            </a:r>
          </a:p>
          <a:p>
            <a:pPr marL="342900" indent="-342900">
              <a:buFont typeface="+mj-lt"/>
              <a:buAutoNum type="arabicPeriod"/>
            </a:pPr>
            <a:r>
              <a:rPr lang="fr-FR" dirty="0"/>
              <a:t>Avoir </a:t>
            </a:r>
            <a:r>
              <a:rPr lang="fr-FR" b="1" dirty="0"/>
              <a:t>PowerShell</a:t>
            </a:r>
            <a:r>
              <a:rPr lang="fr-FR" dirty="0"/>
              <a:t> à jour (CMD peut être utilisé mais la syntaxe devra être adaptée)</a:t>
            </a:r>
          </a:p>
          <a:p>
            <a:pPr marL="342900" indent="-342900">
              <a:buFont typeface="+mj-lt"/>
              <a:buAutoNum type="arabicPeriod"/>
            </a:pPr>
            <a:r>
              <a:rPr lang="fr-FR" dirty="0"/>
              <a:t>S’assurer d’avoir la commande « </a:t>
            </a:r>
            <a:r>
              <a:rPr lang="fr-FR" b="1" dirty="0" err="1"/>
              <a:t>curl</a:t>
            </a:r>
            <a:r>
              <a:rPr lang="fr-FR" dirty="0"/>
              <a:t> » qui est intégrée à Windows 10+ ou un équivalent pour certains tests via la console (on peut utiliser </a:t>
            </a:r>
            <a:r>
              <a:rPr lang="fr-FR" b="1" dirty="0" err="1"/>
              <a:t>Wget</a:t>
            </a:r>
            <a:r>
              <a:rPr lang="fr-FR" dirty="0"/>
              <a:t>, open source, ou les commandes de PowerShell </a:t>
            </a:r>
            <a:r>
              <a:rPr lang="fr-FR" i="1" dirty="0" err="1"/>
              <a:t>Invoke-WebRequest</a:t>
            </a:r>
            <a:r>
              <a:rPr lang="fr-FR" dirty="0"/>
              <a:t>	et </a:t>
            </a:r>
            <a:r>
              <a:rPr lang="fr-FR" i="1" dirty="0" err="1"/>
              <a:t>Invoke-RestMethod</a:t>
            </a:r>
            <a:r>
              <a:rPr lang="fr-FR" i="1" dirty="0"/>
              <a:t>)</a:t>
            </a:r>
          </a:p>
          <a:p>
            <a:pPr marL="342900" indent="-342900">
              <a:buFont typeface="+mj-lt"/>
              <a:buAutoNum type="arabicPeriod"/>
            </a:pPr>
            <a:r>
              <a:rPr lang="fr-FR" dirty="0"/>
              <a:t>Avoir </a:t>
            </a:r>
            <a:r>
              <a:rPr lang="fr-FR" b="1" dirty="0"/>
              <a:t>Docker Desktop</a:t>
            </a:r>
            <a:r>
              <a:rPr lang="fr-FR" dirty="0"/>
              <a:t> installé et à jour</a:t>
            </a:r>
          </a:p>
          <a:p>
            <a:pPr marL="342900" indent="-342900">
              <a:buFont typeface="+mj-lt"/>
              <a:buAutoNum type="arabicPeriod"/>
            </a:pPr>
            <a:r>
              <a:rPr lang="fr-FR" dirty="0"/>
              <a:t>Avoir téléchargé la documentation et les sources de la vidéo sur </a:t>
            </a:r>
            <a:r>
              <a:rPr lang="fr-FR" dirty="0" err="1"/>
              <a:t>GitHb</a:t>
            </a:r>
            <a:r>
              <a:rPr lang="fr-FR" dirty="0"/>
              <a:t>, adresse en description de vidéo.</a:t>
            </a:r>
          </a:p>
          <a:p>
            <a:pPr marL="342900" indent="-342900">
              <a:buFont typeface="+mj-lt"/>
              <a:buAutoNum type="arabicPeriod"/>
            </a:pPr>
            <a:endParaRPr lang="fr-FR" dirty="0"/>
          </a:p>
          <a:p>
            <a:r>
              <a:rPr lang="fr-FR" dirty="0"/>
              <a:t>Tout cela va permettre une progression fluide, des tests simples et une mise en place rapide du pipeline !</a:t>
            </a:r>
          </a:p>
          <a:p>
            <a:r>
              <a:rPr lang="fr-FR" dirty="0">
                <a:solidFill>
                  <a:srgbClr val="0070C0"/>
                </a:solidFill>
              </a:rPr>
              <a:t>Attention ; je vais aborder beaucoup de choses différentes je ne ferai pas un cours sur chaque cela ne serait pas possible… </a:t>
            </a:r>
            <a:r>
              <a:rPr lang="fr-FR" dirty="0"/>
              <a:t>L’objectif reste de monter un pipeline local utilisable en C#, c’est tout. Pour aller plus loin contactez-moi !</a:t>
            </a:r>
          </a:p>
          <a:p>
            <a:pPr marL="342900" indent="-342900">
              <a:buFont typeface="+mj-lt"/>
              <a:buAutoNum type="arabicPeriod"/>
            </a:pPr>
            <a:endParaRPr lang="fr-FR" dirty="0"/>
          </a:p>
        </p:txBody>
      </p:sp>
    </p:spTree>
    <p:extLst>
      <p:ext uri="{BB962C8B-B14F-4D97-AF65-F5344CB8AC3E}">
        <p14:creationId xmlns:p14="http://schemas.microsoft.com/office/powerpoint/2010/main" val="2744190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969603-3554-9998-2268-A1BFB7E5E5F5}"/>
              </a:ext>
            </a:extLst>
          </p:cNvPr>
          <p:cNvSpPr>
            <a:spLocks noGrp="1"/>
          </p:cNvSpPr>
          <p:nvPr>
            <p:ph type="title"/>
          </p:nvPr>
        </p:nvSpPr>
        <p:spPr/>
        <p:txBody>
          <a:bodyPr/>
          <a:lstStyle/>
          <a:p>
            <a:r>
              <a:rPr lang="fr-FR" dirty="0"/>
              <a:t>Étape 1 – Le LLM</a:t>
            </a:r>
          </a:p>
        </p:txBody>
      </p:sp>
      <p:sp>
        <p:nvSpPr>
          <p:cNvPr id="3" name="Espace réservé du contenu 2">
            <a:extLst>
              <a:ext uri="{FF2B5EF4-FFF2-40B4-BE49-F238E27FC236}">
                <a16:creationId xmlns:a16="http://schemas.microsoft.com/office/drawing/2014/main" id="{665C68E4-AAED-FF2D-39A6-B9F5E0631071}"/>
              </a:ext>
            </a:extLst>
          </p:cNvPr>
          <p:cNvSpPr>
            <a:spLocks noGrp="1"/>
          </p:cNvSpPr>
          <p:nvPr>
            <p:ph idx="1"/>
          </p:nvPr>
        </p:nvSpPr>
        <p:spPr>
          <a:xfrm>
            <a:off x="581192" y="2180496"/>
            <a:ext cx="11029615" cy="4121152"/>
          </a:xfrm>
        </p:spPr>
        <p:txBody>
          <a:bodyPr>
            <a:normAutofit/>
          </a:bodyPr>
          <a:lstStyle/>
          <a:p>
            <a:r>
              <a:rPr lang="fr-FR" sz="2000" dirty="0"/>
              <a:t>Dans ce pipeline je vais commencer par le LLM</a:t>
            </a:r>
          </a:p>
          <a:p>
            <a:r>
              <a:rPr lang="fr-FR" sz="2000" dirty="0"/>
              <a:t>Pour une installation et une utilisation aisée : </a:t>
            </a:r>
            <a:r>
              <a:rPr lang="fr-FR" sz="2000" b="1" dirty="0" err="1"/>
              <a:t>Ollama</a:t>
            </a:r>
            <a:r>
              <a:rPr lang="fr-FR" sz="2000" dirty="0"/>
              <a:t> installé en natif (</a:t>
            </a:r>
            <a:r>
              <a:rPr lang="fr-FR" sz="2000" dirty="0">
                <a:hlinkClick r:id="rId2"/>
              </a:rPr>
              <a:t>https://ollama.com/</a:t>
            </a:r>
            <a:r>
              <a:rPr lang="fr-FR" sz="2000" dirty="0"/>
              <a:t>) </a:t>
            </a:r>
          </a:p>
          <a:p>
            <a:r>
              <a:rPr lang="fr-FR" sz="2000" dirty="0"/>
              <a:t>Pour les modèles nous avons le choix, voici le mien (</a:t>
            </a:r>
            <a:r>
              <a:rPr lang="fr-FR" sz="2000" dirty="0">
                <a:hlinkClick r:id="rId3"/>
              </a:rPr>
              <a:t>https://ollama.com/library</a:t>
            </a:r>
            <a:r>
              <a:rPr lang="fr-FR" sz="2000" dirty="0"/>
              <a:t>) :</a:t>
            </a:r>
          </a:p>
          <a:p>
            <a:pPr lvl="1"/>
            <a:r>
              <a:rPr lang="fr-FR" sz="1800" b="1" dirty="0"/>
              <a:t>Llama3</a:t>
            </a:r>
            <a:r>
              <a:rPr lang="fr-FR" sz="1800" dirty="0"/>
              <a:t>, </a:t>
            </a:r>
            <a:r>
              <a:rPr lang="fr-FR" sz="1800" b="1" dirty="0" err="1"/>
              <a:t>Qwen</a:t>
            </a:r>
            <a:r>
              <a:rPr lang="fr-FR" sz="1800" dirty="0"/>
              <a:t> 2,5 et </a:t>
            </a:r>
            <a:r>
              <a:rPr lang="fr-FR" sz="1800" dirty="0" err="1"/>
              <a:t>Qwen</a:t>
            </a:r>
            <a:r>
              <a:rPr lang="fr-FR" sz="1800" dirty="0"/>
              <a:t> 3, </a:t>
            </a:r>
            <a:r>
              <a:rPr lang="fr-FR" sz="1800" b="1" dirty="0"/>
              <a:t>Mistral</a:t>
            </a:r>
            <a:r>
              <a:rPr lang="fr-FR" sz="1800" dirty="0"/>
              <a:t>, </a:t>
            </a:r>
            <a:r>
              <a:rPr lang="fr-FR" sz="1800" b="1" dirty="0" err="1"/>
              <a:t>gpt-oss</a:t>
            </a:r>
            <a:r>
              <a:rPr lang="fr-FR" sz="1800" dirty="0"/>
              <a:t> …</a:t>
            </a:r>
          </a:p>
          <a:p>
            <a:pPr lvl="1"/>
            <a:r>
              <a:rPr lang="fr-FR" sz="1800" dirty="0"/>
              <a:t>Ils sont chargés à volonté par ligne de commande</a:t>
            </a:r>
            <a:br>
              <a:rPr lang="fr-FR" sz="1800" dirty="0"/>
            </a:br>
            <a:r>
              <a:rPr lang="fr-FR" sz="1800" b="1" dirty="0" err="1"/>
              <a:t>Ollama</a:t>
            </a:r>
            <a:r>
              <a:rPr lang="fr-FR" sz="1800" b="1" dirty="0"/>
              <a:t> run </a:t>
            </a:r>
            <a:r>
              <a:rPr lang="fr-FR" sz="1800" dirty="0"/>
              <a:t>qwen3</a:t>
            </a:r>
            <a:br>
              <a:rPr lang="fr-FR" sz="1600" dirty="0"/>
            </a:br>
            <a:r>
              <a:rPr lang="fr-FR" dirty="0"/>
              <a:t>Ouvre une console directe pour un chat ou appli </a:t>
            </a:r>
            <a:r>
              <a:rPr lang="fr-FR" err="1"/>
              <a:t>Ollama</a:t>
            </a:r>
            <a:r>
              <a:rPr lang="fr-FR"/>
              <a:t>.exe !</a:t>
            </a:r>
            <a:endParaRPr lang="fr-FR" dirty="0"/>
          </a:p>
          <a:p>
            <a:r>
              <a:rPr lang="fr-FR" sz="2000" b="1" dirty="0" err="1"/>
              <a:t>Ollama</a:t>
            </a:r>
            <a:r>
              <a:rPr lang="fr-FR" sz="2000" b="1" dirty="0"/>
              <a:t> pull </a:t>
            </a:r>
            <a:r>
              <a:rPr lang="fr-FR" sz="2000" dirty="0"/>
              <a:t>mistral pour obtenir Mistral par exemple</a:t>
            </a:r>
          </a:p>
          <a:p>
            <a:r>
              <a:rPr lang="fr-FR" sz="2000" dirty="0"/>
              <a:t>Test de santé par </a:t>
            </a:r>
            <a:r>
              <a:rPr lang="fr-FR" sz="2000" b="1" dirty="0" err="1"/>
              <a:t>curl</a:t>
            </a:r>
            <a:r>
              <a:rPr lang="fr-FR" sz="2000" dirty="0"/>
              <a:t> (voir la démo)</a:t>
            </a:r>
          </a:p>
          <a:p>
            <a:r>
              <a:rPr lang="fr-FR" sz="2000" dirty="0"/>
              <a:t>Test VRAM GPU par la commande </a:t>
            </a:r>
            <a:r>
              <a:rPr lang="fr-FR" sz="2000" b="1" dirty="0" err="1"/>
              <a:t>nvidia-smi</a:t>
            </a:r>
            <a:r>
              <a:rPr lang="fr-FR" sz="2000" dirty="0"/>
              <a:t> si nécessaire</a:t>
            </a:r>
          </a:p>
        </p:txBody>
      </p:sp>
      <p:pic>
        <p:nvPicPr>
          <p:cNvPr id="1026" name="Picture 2">
            <a:extLst>
              <a:ext uri="{FF2B5EF4-FFF2-40B4-BE49-F238E27FC236}">
                <a16:creationId xmlns:a16="http://schemas.microsoft.com/office/drawing/2014/main" id="{0B8564FA-B135-34FE-4465-582571DF48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0964" y="3814586"/>
            <a:ext cx="3790720" cy="1307798"/>
          </a:xfrm>
          <a:prstGeom prst="rect">
            <a:avLst/>
          </a:prstGeom>
          <a:noFill/>
          <a:extLst>
            <a:ext uri="{909E8E84-426E-40DD-AFC4-6F175D3DCCD1}">
              <a14:hiddenFill xmlns:a14="http://schemas.microsoft.com/office/drawing/2010/main">
                <a:solidFill>
                  <a:srgbClr val="FFFFFF"/>
                </a:solidFill>
              </a14:hiddenFill>
            </a:ext>
          </a:extLst>
        </p:spPr>
      </p:pic>
      <p:sp>
        <p:nvSpPr>
          <p:cNvPr id="4" name="ZoneTexte 3">
            <a:extLst>
              <a:ext uri="{FF2B5EF4-FFF2-40B4-BE49-F238E27FC236}">
                <a16:creationId xmlns:a16="http://schemas.microsoft.com/office/drawing/2014/main" id="{FA59E68C-8EF6-B320-F3CA-E420228EFA9C}"/>
              </a:ext>
            </a:extLst>
          </p:cNvPr>
          <p:cNvSpPr txBox="1"/>
          <p:nvPr/>
        </p:nvSpPr>
        <p:spPr>
          <a:xfrm>
            <a:off x="6378281" y="615646"/>
            <a:ext cx="5640636" cy="1200329"/>
          </a:xfrm>
          <a:prstGeom prst="rect">
            <a:avLst/>
          </a:prstGeom>
          <a:noFill/>
        </p:spPr>
        <p:txBody>
          <a:bodyPr wrap="square" rtlCol="0">
            <a:spAutoFit/>
          </a:bodyPr>
          <a:lstStyle/>
          <a:p>
            <a:r>
              <a:rPr lang="fr-FR">
                <a:solidFill>
                  <a:srgbClr val="FFC000"/>
                </a:solidFill>
              </a:rPr>
              <a:t>Ollama est un outil open-source qui permet d'exécuter des modèles de langage de grande taille localement sur votre machine, offrant ainsi confidentialité, contrôle des données et flexibilité.</a:t>
            </a:r>
            <a:endParaRPr lang="fr-FR" dirty="0">
              <a:solidFill>
                <a:srgbClr val="FFC000"/>
              </a:solidFill>
            </a:endParaRPr>
          </a:p>
        </p:txBody>
      </p:sp>
    </p:spTree>
    <p:extLst>
      <p:ext uri="{BB962C8B-B14F-4D97-AF65-F5344CB8AC3E}">
        <p14:creationId xmlns:p14="http://schemas.microsoft.com/office/powerpoint/2010/main" val="2942223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67CD22-10C0-0551-C9B5-4BEA9A82EA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73B44B-64F7-DC72-7C57-366DD802D8D8}"/>
              </a:ext>
            </a:extLst>
          </p:cNvPr>
          <p:cNvSpPr>
            <a:spLocks noGrp="1"/>
          </p:cNvSpPr>
          <p:nvPr>
            <p:ph type="title"/>
          </p:nvPr>
        </p:nvSpPr>
        <p:spPr/>
        <p:txBody>
          <a:bodyPr/>
          <a:lstStyle/>
          <a:p>
            <a:r>
              <a:rPr lang="fr-FR" dirty="0"/>
              <a:t>Fin de la Partie 1!</a:t>
            </a:r>
            <a:endParaRPr dirty="0"/>
          </a:p>
        </p:txBody>
      </p:sp>
      <p:sp>
        <p:nvSpPr>
          <p:cNvPr id="3" name="Content Placeholder 2">
            <a:extLst>
              <a:ext uri="{FF2B5EF4-FFF2-40B4-BE49-F238E27FC236}">
                <a16:creationId xmlns:a16="http://schemas.microsoft.com/office/drawing/2014/main" id="{9A7E9BFD-F652-0956-B55D-C5D42D701F8E}"/>
              </a:ext>
            </a:extLst>
          </p:cNvPr>
          <p:cNvSpPr>
            <a:spLocks noGrp="1"/>
          </p:cNvSpPr>
          <p:nvPr>
            <p:ph idx="1"/>
          </p:nvPr>
        </p:nvSpPr>
        <p:spPr>
          <a:xfrm>
            <a:off x="581192" y="1806767"/>
            <a:ext cx="11029616" cy="4032174"/>
          </a:xfrm>
        </p:spPr>
        <p:txBody>
          <a:bodyPr>
            <a:normAutofit/>
          </a:bodyPr>
          <a:lstStyle/>
          <a:p>
            <a:pPr marL="0" indent="0">
              <a:buNone/>
              <a:defRPr sz="2000">
                <a:solidFill>
                  <a:srgbClr val="000000"/>
                </a:solidFill>
              </a:defRPr>
            </a:pPr>
            <a:r>
              <a:rPr sz="2400" dirty="0">
                <a:solidFill>
                  <a:schemeClr val="accent2"/>
                </a:solidFill>
              </a:rPr>
              <a:t>▶</a:t>
            </a:r>
            <a:r>
              <a:rPr sz="2400" dirty="0"/>
              <a:t> </a:t>
            </a:r>
            <a:r>
              <a:rPr lang="fr-FR" sz="2400" dirty="0"/>
              <a:t>Aller, lâchez-vous et jouez avec les LLM installés sous </a:t>
            </a:r>
            <a:r>
              <a:rPr lang="fr-FR" sz="2400" dirty="0" err="1"/>
              <a:t>Ollama</a:t>
            </a:r>
            <a:r>
              <a:rPr lang="fr-FR" sz="2400" dirty="0"/>
              <a:t> !</a:t>
            </a:r>
          </a:p>
          <a:p>
            <a:pPr marL="0" indent="0">
              <a:buNone/>
              <a:defRPr sz="2000">
                <a:solidFill>
                  <a:srgbClr val="000000"/>
                </a:solidFill>
              </a:defRPr>
            </a:pPr>
            <a:r>
              <a:rPr lang="fr-FR" sz="2400" dirty="0">
                <a:solidFill>
                  <a:schemeClr val="accent2"/>
                </a:solidFill>
              </a:rPr>
              <a:t>▶</a:t>
            </a:r>
            <a:r>
              <a:rPr lang="fr-FR" sz="2400" dirty="0"/>
              <a:t> Difficile d’aller plus loin en sachant que vous brûlez d’envie de tester vos modèles…</a:t>
            </a:r>
          </a:p>
          <a:p>
            <a:pPr marL="0" indent="0">
              <a:buNone/>
              <a:defRPr sz="2000">
                <a:solidFill>
                  <a:srgbClr val="000000"/>
                </a:solidFill>
              </a:defRPr>
            </a:pPr>
            <a:r>
              <a:rPr lang="fr-FR" sz="2400" dirty="0">
                <a:solidFill>
                  <a:schemeClr val="accent2"/>
                </a:solidFill>
              </a:rPr>
              <a:t>▶</a:t>
            </a:r>
            <a:r>
              <a:rPr lang="fr-FR" sz="2400" dirty="0"/>
              <a:t> On termine le pipeline et on joue en C# dans la</a:t>
            </a:r>
            <a:br>
              <a:rPr lang="fr-FR" sz="2400" dirty="0"/>
            </a:br>
            <a:r>
              <a:rPr lang="fr-FR" sz="2400" dirty="0"/>
              <a:t>    Partie 2 à venir !</a:t>
            </a:r>
          </a:p>
          <a:p>
            <a:pPr marL="0" indent="0">
              <a:buNone/>
              <a:defRPr sz="2000">
                <a:solidFill>
                  <a:srgbClr val="000000"/>
                </a:solidFill>
              </a:defRPr>
            </a:pPr>
            <a:endParaRPr lang="fr-FR" sz="2400" dirty="0"/>
          </a:p>
          <a:p>
            <a:pPr marL="0" indent="0">
              <a:buNone/>
              <a:defRPr sz="2000">
                <a:solidFill>
                  <a:srgbClr val="000000"/>
                </a:solidFill>
              </a:defRPr>
            </a:pPr>
            <a:endParaRPr lang="fr-FR" sz="2000" dirty="0"/>
          </a:p>
          <a:p>
            <a:pPr marL="0" indent="0">
              <a:buNone/>
              <a:defRPr sz="2000">
                <a:solidFill>
                  <a:srgbClr val="000000"/>
                </a:solidFill>
              </a:defRPr>
            </a:pPr>
            <a:endParaRPr lang="fr-FR" sz="2000" dirty="0"/>
          </a:p>
          <a:p>
            <a:pPr marL="0" indent="0">
              <a:buNone/>
              <a:defRPr sz="2000">
                <a:solidFill>
                  <a:srgbClr val="000000"/>
                </a:solidFill>
              </a:defRPr>
            </a:pPr>
            <a:r>
              <a:rPr lang="fr-FR" sz="2400" dirty="0">
                <a:solidFill>
                  <a:schemeClr val="accent2"/>
                </a:solidFill>
              </a:rPr>
              <a:t>▶</a:t>
            </a:r>
            <a:r>
              <a:rPr lang="fr-FR" sz="2400" dirty="0"/>
              <a:t> Entre temps, si vous voulez aller plus loin, </a:t>
            </a:r>
            <a:r>
              <a:rPr lang="fr-FR" sz="2400" b="1" dirty="0"/>
              <a:t>contactez-moi</a:t>
            </a:r>
            <a:r>
              <a:rPr lang="fr-FR" sz="2400" dirty="0"/>
              <a:t> !</a:t>
            </a:r>
          </a:p>
        </p:txBody>
      </p:sp>
      <p:pic>
        <p:nvPicPr>
          <p:cNvPr id="5" name="Image 4">
            <a:extLst>
              <a:ext uri="{FF2B5EF4-FFF2-40B4-BE49-F238E27FC236}">
                <a16:creationId xmlns:a16="http://schemas.microsoft.com/office/drawing/2014/main" id="{04A52CE6-154E-5930-0A9F-88DC6AB7B2CC}"/>
              </a:ext>
            </a:extLst>
          </p:cNvPr>
          <p:cNvPicPr>
            <a:picLocks noChangeAspect="1"/>
          </p:cNvPicPr>
          <p:nvPr/>
        </p:nvPicPr>
        <p:blipFill>
          <a:blip r:embed="rId2"/>
          <a:stretch>
            <a:fillRect/>
          </a:stretch>
        </p:blipFill>
        <p:spPr>
          <a:xfrm>
            <a:off x="6872365" y="3418047"/>
            <a:ext cx="4858428" cy="1819529"/>
          </a:xfrm>
          <a:prstGeom prst="rect">
            <a:avLst/>
          </a:prstGeom>
          <a:effectLst>
            <a:glow>
              <a:schemeClr val="accent1">
                <a:alpha val="40000"/>
              </a:schemeClr>
            </a:glow>
            <a:reflection stA="39000" endPos="35000" dir="5400000" sy="-100000" algn="bl" rotWithShape="0"/>
            <a:softEdge rad="0"/>
          </a:effectLst>
          <a:scene3d>
            <a:camera prst="perspectiveHeroicExtremeLeftFacing"/>
            <a:lightRig rig="threePt" dir="t"/>
          </a:scene3d>
        </p:spPr>
      </p:pic>
      <p:pic>
        <p:nvPicPr>
          <p:cNvPr id="4" name="Image 3">
            <a:extLst>
              <a:ext uri="{FF2B5EF4-FFF2-40B4-BE49-F238E27FC236}">
                <a16:creationId xmlns:a16="http://schemas.microsoft.com/office/drawing/2014/main" id="{AE5BA67E-53F5-45F1-D6BF-28A61F667D10}"/>
              </a:ext>
            </a:extLst>
          </p:cNvPr>
          <p:cNvPicPr>
            <a:picLocks noChangeAspect="1"/>
          </p:cNvPicPr>
          <p:nvPr/>
        </p:nvPicPr>
        <p:blipFill>
          <a:blip r:embed="rId3"/>
          <a:stretch>
            <a:fillRect/>
          </a:stretch>
        </p:blipFill>
        <p:spPr>
          <a:xfrm>
            <a:off x="5438966" y="5713977"/>
            <a:ext cx="2299224" cy="940014"/>
          </a:xfrm>
          <a:prstGeom prst="rect">
            <a:avLst/>
          </a:prstGeom>
        </p:spPr>
      </p:pic>
      <p:sp>
        <p:nvSpPr>
          <p:cNvPr id="8" name="ZoneTexte 7">
            <a:extLst>
              <a:ext uri="{FF2B5EF4-FFF2-40B4-BE49-F238E27FC236}">
                <a16:creationId xmlns:a16="http://schemas.microsoft.com/office/drawing/2014/main" id="{15D0513A-3F43-E463-0E18-5BD67BF5E0AE}"/>
              </a:ext>
            </a:extLst>
          </p:cNvPr>
          <p:cNvSpPr txBox="1"/>
          <p:nvPr/>
        </p:nvSpPr>
        <p:spPr>
          <a:xfrm>
            <a:off x="7818609" y="5741871"/>
            <a:ext cx="2965940" cy="923330"/>
          </a:xfrm>
          <a:prstGeom prst="rect">
            <a:avLst/>
          </a:prstGeom>
          <a:noFill/>
        </p:spPr>
        <p:txBody>
          <a:bodyPr wrap="none" rtlCol="0">
            <a:spAutoFit/>
          </a:bodyPr>
          <a:lstStyle/>
          <a:p>
            <a:r>
              <a:rPr lang="fr-FR" dirty="0">
                <a:solidFill>
                  <a:schemeClr val="accent1"/>
                </a:solidFill>
                <a:highlight>
                  <a:srgbClr val="FFFF00"/>
                </a:highlight>
              </a:rPr>
              <a:t>Olivier Dahan</a:t>
            </a:r>
          </a:p>
          <a:p>
            <a:r>
              <a:rPr lang="fr-FR" dirty="0">
                <a:highlight>
                  <a:srgbClr val="FFFF00"/>
                </a:highlight>
              </a:rPr>
              <a:t>Contact: </a:t>
            </a:r>
            <a:r>
              <a:rPr lang="fr-FR" dirty="0">
                <a:highlight>
                  <a:srgbClr val="FFFF00"/>
                </a:highlight>
                <a:hlinkClick r:id="rId4"/>
              </a:rPr>
              <a:t>odahan@gmail.com</a:t>
            </a:r>
            <a:endParaRPr lang="fr-FR" dirty="0">
              <a:highlight>
                <a:srgbClr val="FFFF00"/>
              </a:highlight>
            </a:endParaRPr>
          </a:p>
          <a:p>
            <a:r>
              <a:rPr lang="fr-FR" dirty="0">
                <a:highlight>
                  <a:srgbClr val="FFFF00"/>
                </a:highlight>
              </a:rPr>
              <a:t>Web: </a:t>
            </a:r>
            <a:r>
              <a:rPr lang="fr-FR" dirty="0">
                <a:highlight>
                  <a:srgbClr val="FFFF00"/>
                </a:highlight>
                <a:hlinkClick r:id="rId5"/>
              </a:rPr>
              <a:t>www.e-naxos.com/blog</a:t>
            </a:r>
            <a:r>
              <a:rPr lang="fr-FR" dirty="0">
                <a:highlight>
                  <a:srgbClr val="FFFF00"/>
                </a:highlight>
              </a:rPr>
              <a:t> </a:t>
            </a:r>
          </a:p>
        </p:txBody>
      </p:sp>
      <p:sp>
        <p:nvSpPr>
          <p:cNvPr id="9" name="ZoneTexte 8">
            <a:extLst>
              <a:ext uri="{FF2B5EF4-FFF2-40B4-BE49-F238E27FC236}">
                <a16:creationId xmlns:a16="http://schemas.microsoft.com/office/drawing/2014/main" id="{8F7D399E-A309-024B-6319-B1B6B6B1CB0A}"/>
              </a:ext>
            </a:extLst>
          </p:cNvPr>
          <p:cNvSpPr txBox="1"/>
          <p:nvPr/>
        </p:nvSpPr>
        <p:spPr>
          <a:xfrm>
            <a:off x="1163115" y="5999318"/>
            <a:ext cx="4275851" cy="369332"/>
          </a:xfrm>
          <a:prstGeom prst="rect">
            <a:avLst/>
          </a:prstGeom>
          <a:noFill/>
        </p:spPr>
        <p:txBody>
          <a:bodyPr wrap="none" rtlCol="0">
            <a:spAutoFit/>
          </a:bodyPr>
          <a:lstStyle/>
          <a:p>
            <a:r>
              <a:rPr lang="fr-FR" dirty="0"/>
              <a:t>Consulting, assistance, développement .NET</a:t>
            </a:r>
          </a:p>
        </p:txBody>
      </p:sp>
    </p:spTree>
    <p:extLst>
      <p:ext uri="{BB962C8B-B14F-4D97-AF65-F5344CB8AC3E}">
        <p14:creationId xmlns:p14="http://schemas.microsoft.com/office/powerpoint/2010/main" val="726010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vidende">
  <a:themeElements>
    <a:clrScheme name="Dividende">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e">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e">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docProps/app.xml><?xml version="1.0" encoding="utf-8"?>
<Properties xmlns="http://schemas.openxmlformats.org/officeDocument/2006/extended-properties" xmlns:vt="http://schemas.openxmlformats.org/officeDocument/2006/docPropsVTypes">
  <Template>Dividende</Template>
  <TotalTime>0</TotalTime>
  <Words>1831</Words>
  <Application>Microsoft Office PowerPoint</Application>
  <PresentationFormat>Grand écran</PresentationFormat>
  <Paragraphs>142</Paragraphs>
  <Slides>17</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17</vt:i4>
      </vt:variant>
    </vt:vector>
  </HeadingPairs>
  <TitlesOfParts>
    <vt:vector size="23" baseType="lpstr">
      <vt:lpstr>Arial</vt:lpstr>
      <vt:lpstr>Franklin Gothic Demi Cond</vt:lpstr>
      <vt:lpstr>Gill Sans MT</vt:lpstr>
      <vt:lpstr>Webdings</vt:lpstr>
      <vt:lpstr>Wingdings 2</vt:lpstr>
      <vt:lpstr>Dividende</vt:lpstr>
      <vt:lpstr>Pipeline LOCAL pour AGENT IA et RAG en C# / Dotnet</vt:lpstr>
      <vt:lpstr>Pipeline LOCAL LLM / RAG /Embeddings / Vector DB / Reranking</vt:lpstr>
      <vt:lpstr>Objectifs</vt:lpstr>
      <vt:lpstr>Pourquoi un pipeline Local ?</vt:lpstr>
      <vt:lpstr>Avec ou sans MIDDLEWARE ?</vt:lpstr>
      <vt:lpstr>Si on résume le plan général…</vt:lpstr>
      <vt:lpstr>Pré-requis</vt:lpstr>
      <vt:lpstr>Étape 1 – Le LLM</vt:lpstr>
      <vt:lpstr>Fin de la Partie 1!</vt:lpstr>
      <vt:lpstr>Pipeline LOCAL pour AGENT IA et RAG en C# / Dotnet</vt:lpstr>
      <vt:lpstr>Pipeline LOCAL LLM / RAG /Embeddings / Vector DB / Reranking</vt:lpstr>
      <vt:lpstr>Objectifs</vt:lpstr>
      <vt:lpstr>Étape 2 : Base de données vectorielle</vt:lpstr>
      <vt:lpstr>Étape 3 : Le Service de calcul des Embeddings</vt:lpstr>
      <vt:lpstr>Étape 3 – suite </vt:lpstr>
      <vt:lpstr>Étape 4 : Le Re-Ranking (optionel)</vt:lpstr>
      <vt:lpstr>Fin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Olivier Dahan</dc:creator>
  <cp:keywords/>
  <dc:description>generated using python-pptx</dc:description>
  <cp:lastModifiedBy>Olivier Dahan</cp:lastModifiedBy>
  <cp:revision>75</cp:revision>
  <dcterms:created xsi:type="dcterms:W3CDTF">2013-01-27T09:14:16Z</dcterms:created>
  <dcterms:modified xsi:type="dcterms:W3CDTF">2025-10-11T17:19:29Z</dcterms:modified>
  <cp:category/>
</cp:coreProperties>
</file>

<file path=docProps/thumbnail.jpeg>
</file>